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64" r:id="rId5"/>
    <p:sldId id="261" r:id="rId6"/>
    <p:sldId id="296" r:id="rId7"/>
    <p:sldId id="256" r:id="rId8"/>
    <p:sldId id="266" r:id="rId9"/>
    <p:sldId id="268"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60"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2" autoAdjust="0"/>
    <p:restoredTop sz="58039" autoAdjust="0"/>
  </p:normalViewPr>
  <p:slideViewPr>
    <p:cSldViewPr snapToGrid="0" showGuides="1">
      <p:cViewPr varScale="1">
        <p:scale>
          <a:sx n="109" d="100"/>
          <a:sy n="109" d="100"/>
        </p:scale>
        <p:origin x="926" y="-37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5F291-7B25-42CA-93FC-DB729E470E39}" type="datetimeFigureOut">
              <a:rPr lang="en-NL" smtClean="0"/>
              <a:t>20/06/2025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48E04-0EBB-4353-85D9-D05776E21CA0}" type="slidenum">
              <a:rPr lang="en-NL" smtClean="0"/>
              <a:t>‹#›</a:t>
            </a:fld>
            <a:endParaRPr lang="en-NL"/>
          </a:p>
        </p:txBody>
      </p:sp>
    </p:spTree>
    <p:extLst>
      <p:ext uri="{BB962C8B-B14F-4D97-AF65-F5344CB8AC3E}">
        <p14:creationId xmlns:p14="http://schemas.microsoft.com/office/powerpoint/2010/main" val="298650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5DD9-5770-0786-42EB-D275D38A1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F3367-2265-4F0C-8B0A-BC79A87438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B4C3C-C843-7289-0991-91A3373147FF}"/>
              </a:ext>
            </a:extLst>
          </p:cNvPr>
          <p:cNvSpPr>
            <a:spLocks noGrp="1"/>
          </p:cNvSpPr>
          <p:nvPr>
            <p:ph type="body" idx="1"/>
          </p:nvPr>
        </p:nvSpPr>
        <p:spPr/>
        <p:txBody>
          <a:bodyPr/>
          <a:lstStyle/>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first thing you should ask yourself is why the data model is important?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It’s the foundation of everything you do in Power BI.</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Many customers ask me:</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“My report is slow — can you fix it?”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In 80% of cases, the root cause is a poor data model.</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A good data model reduces redundancy and improves performance.</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I often see long and complex DAX queries.</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Sometimes that’s necessary, but usually it means the model isn’t optimal.</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better your data model, the simpler your DAX becomes.</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And simpler DAX = faster reports.</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Power BI uses the </a:t>
            </a:r>
            <a:r>
              <a:rPr lang="en-GB" sz="1200" b="1" kern="100" dirty="0">
                <a:effectLst/>
                <a:latin typeface="Aptos" panose="020B0004020202020204" pitchFamily="34" charset="0"/>
                <a:ea typeface="Aptos" panose="020B0004020202020204" pitchFamily="34" charset="0"/>
                <a:cs typeface="Times New Roman" panose="02020603050405020304" pitchFamily="18" charset="0"/>
              </a:rPr>
              <a:t>VertiPaq engine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It’s optimized for well-structured data models.</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VertiPaq compresses data to improve memory efficiency.</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Power BI is an </a:t>
            </a: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in-memory tool</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RAM is expensive — so compression matters.</a:t>
            </a:r>
            <a:br>
              <a:rPr lang="en-NL"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more efficiently you compress, the more data you can store.</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NL" dirty="0"/>
          </a:p>
        </p:txBody>
      </p:sp>
      <p:sp>
        <p:nvSpPr>
          <p:cNvPr id="4" name="Slide Number Placeholder 3">
            <a:extLst>
              <a:ext uri="{FF2B5EF4-FFF2-40B4-BE49-F238E27FC236}">
                <a16:creationId xmlns:a16="http://schemas.microsoft.com/office/drawing/2014/main" id="{1D2382F4-186D-E8E8-E52B-A27E1A6649C6}"/>
              </a:ext>
            </a:extLst>
          </p:cNvPr>
          <p:cNvSpPr>
            <a:spLocks noGrp="1"/>
          </p:cNvSpPr>
          <p:nvPr>
            <p:ph type="sldNum" sz="quarter" idx="5"/>
          </p:nvPr>
        </p:nvSpPr>
        <p:spPr/>
        <p:txBody>
          <a:bodyPr/>
          <a:lstStyle/>
          <a:p>
            <a:fld id="{FA348E04-0EBB-4353-85D9-D05776E21CA0}" type="slidenum">
              <a:rPr lang="en-NL" smtClean="0"/>
              <a:t>3</a:t>
            </a:fld>
            <a:endParaRPr lang="en-NL"/>
          </a:p>
        </p:txBody>
      </p:sp>
    </p:spTree>
    <p:extLst>
      <p:ext uri="{BB962C8B-B14F-4D97-AF65-F5344CB8AC3E}">
        <p14:creationId xmlns:p14="http://schemas.microsoft.com/office/powerpoint/2010/main" val="2502799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118C-5710-40ED-3CA6-591C8DE15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2C989-7C5F-3B62-84E6-77593AA67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5CE8E-2E41-4264-4C3E-DBED37A14143}"/>
              </a:ext>
            </a:extLst>
          </p:cNvPr>
          <p:cNvSpPr>
            <a:spLocks noGrp="1"/>
          </p:cNvSpPr>
          <p:nvPr>
            <p:ph type="body" idx="1"/>
          </p:nvPr>
        </p:nvSpPr>
        <p:spPr/>
        <p:txBody>
          <a:bodyPr/>
          <a:lstStyle/>
          <a:p>
            <a:pPr>
              <a:buNone/>
            </a:pPr>
            <a:r>
              <a:rPr lang="en-GB" dirty="0"/>
              <a:t>This sheet shows how we’ve split the store data from the fact table.</a:t>
            </a:r>
          </a:p>
          <a:p>
            <a:pPr>
              <a:buNone/>
            </a:pPr>
            <a:r>
              <a:rPr lang="en-GB" dirty="0"/>
              <a:t>The store information is now in a </a:t>
            </a:r>
            <a:r>
              <a:rPr lang="en-GB" b="1" dirty="0"/>
              <a:t>separate dimension table</a:t>
            </a:r>
            <a:r>
              <a:rPr lang="en-GB" dirty="0"/>
              <a:t>.</a:t>
            </a:r>
          </a:p>
          <a:p>
            <a:pPr>
              <a:buNone/>
            </a:pPr>
            <a:r>
              <a:rPr lang="en-GB" dirty="0"/>
              <a:t>As a result, we’ve removed </a:t>
            </a:r>
            <a:r>
              <a:rPr lang="en-GB" b="1" dirty="0"/>
              <a:t>redundancy</a:t>
            </a:r>
            <a:r>
              <a:rPr lang="en-GB" dirty="0"/>
              <a:t> —</a:t>
            </a:r>
            <a:br>
              <a:rPr lang="en-GB" dirty="0"/>
            </a:br>
            <a:r>
              <a:rPr lang="en-GB" dirty="0"/>
              <a:t>→ Each store is only stored </a:t>
            </a:r>
            <a:r>
              <a:rPr lang="en-GB" b="1" dirty="0"/>
              <a:t>once</a:t>
            </a:r>
            <a:r>
              <a:rPr lang="en-GB" dirty="0"/>
              <a:t>.</a:t>
            </a:r>
          </a:p>
          <a:p>
            <a:pPr>
              <a:buNone/>
            </a:pPr>
            <a:r>
              <a:rPr lang="en-GB" dirty="0"/>
              <a:t>This reduces the </a:t>
            </a:r>
            <a:r>
              <a:rPr lang="en-GB" b="1" dirty="0"/>
              <a:t>memory footprint</a:t>
            </a:r>
            <a:r>
              <a:rPr lang="en-GB" dirty="0"/>
              <a:t>,</a:t>
            </a:r>
            <a:br>
              <a:rPr lang="en-GB" dirty="0"/>
            </a:br>
            <a:r>
              <a:rPr lang="en-GB" dirty="0"/>
              <a:t>→ It's more efficient than repeating store data on every row.</a:t>
            </a:r>
          </a:p>
          <a:p>
            <a:pPr>
              <a:buNone/>
            </a:pPr>
            <a:r>
              <a:rPr lang="en-GB" dirty="0"/>
              <a:t>Imagine a fact table with </a:t>
            </a:r>
            <a:r>
              <a:rPr lang="en-GB" b="1" dirty="0"/>
              <a:t>1 million rows</a:t>
            </a:r>
            <a:r>
              <a:rPr lang="en-GB" dirty="0"/>
              <a:t>:</a:t>
            </a:r>
            <a:br>
              <a:rPr lang="en-GB" dirty="0"/>
            </a:br>
            <a:r>
              <a:rPr lang="en-GB" dirty="0"/>
              <a:t>→ If every row contains full store details, that’s a waste of space.</a:t>
            </a:r>
          </a:p>
          <a:p>
            <a:pPr>
              <a:buNone/>
            </a:pPr>
            <a:r>
              <a:rPr lang="en-GB" dirty="0"/>
              <a:t>That’s why it’s a good practice to </a:t>
            </a:r>
            <a:r>
              <a:rPr lang="en-GB" b="1" dirty="0"/>
              <a:t>split fact and dimension tables</a:t>
            </a:r>
            <a:r>
              <a:rPr lang="en-GB" dirty="0"/>
              <a:t>.</a:t>
            </a:r>
          </a:p>
          <a:p>
            <a:pPr>
              <a:buNone/>
            </a:pPr>
            <a:r>
              <a:rPr lang="en-GB" dirty="0"/>
              <a:t>A </a:t>
            </a:r>
            <a:r>
              <a:rPr lang="en-GB" b="1" dirty="0"/>
              <a:t>fact table</a:t>
            </a:r>
            <a:r>
              <a:rPr lang="en-GB" dirty="0"/>
              <a:t>:</a:t>
            </a:r>
            <a:br>
              <a:rPr lang="en-GB" dirty="0"/>
            </a:br>
            <a:r>
              <a:rPr lang="en-GB" dirty="0"/>
              <a:t>→ Long and narrow</a:t>
            </a:r>
            <a:br>
              <a:rPr lang="en-GB" dirty="0"/>
            </a:br>
            <a:r>
              <a:rPr lang="en-GB" dirty="0"/>
              <a:t>→ Stores measurable values (e.g. sales, quantity)</a:t>
            </a:r>
          </a:p>
          <a:p>
            <a:r>
              <a:rPr lang="en-GB" dirty="0"/>
              <a:t>A </a:t>
            </a:r>
            <a:r>
              <a:rPr lang="en-GB" b="1" dirty="0"/>
              <a:t>dimension table</a:t>
            </a:r>
            <a:r>
              <a:rPr lang="en-GB" dirty="0"/>
              <a:t>:</a:t>
            </a:r>
            <a:br>
              <a:rPr lang="en-GB" dirty="0"/>
            </a:br>
            <a:r>
              <a:rPr lang="en-GB" dirty="0"/>
              <a:t>→ Wide and descriptive</a:t>
            </a:r>
            <a:br>
              <a:rPr lang="en-GB" dirty="0"/>
            </a:br>
            <a:r>
              <a:rPr lang="en-GB" dirty="0"/>
              <a:t>→ Used for filtering, grouping, and context</a:t>
            </a:r>
          </a:p>
        </p:txBody>
      </p:sp>
      <p:sp>
        <p:nvSpPr>
          <p:cNvPr id="4" name="Slide Number Placeholder 3">
            <a:extLst>
              <a:ext uri="{FF2B5EF4-FFF2-40B4-BE49-F238E27FC236}">
                <a16:creationId xmlns:a16="http://schemas.microsoft.com/office/drawing/2014/main" id="{523BDBBD-0D0F-A57A-F333-BE5374BBD36A}"/>
              </a:ext>
            </a:extLst>
          </p:cNvPr>
          <p:cNvSpPr>
            <a:spLocks noGrp="1"/>
          </p:cNvSpPr>
          <p:nvPr>
            <p:ph type="sldNum" sz="quarter" idx="5"/>
          </p:nvPr>
        </p:nvSpPr>
        <p:spPr/>
        <p:txBody>
          <a:bodyPr/>
          <a:lstStyle/>
          <a:p>
            <a:fld id="{FA348E04-0EBB-4353-85D9-D05776E21CA0}" type="slidenum">
              <a:rPr lang="en-NL" smtClean="0"/>
              <a:t>12</a:t>
            </a:fld>
            <a:endParaRPr lang="en-NL"/>
          </a:p>
        </p:txBody>
      </p:sp>
    </p:spTree>
    <p:extLst>
      <p:ext uri="{BB962C8B-B14F-4D97-AF65-F5344CB8AC3E}">
        <p14:creationId xmlns:p14="http://schemas.microsoft.com/office/powerpoint/2010/main" val="236241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3DF0-C06C-F915-A631-872B02889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AF4A2-287E-85E3-1DD0-56D256D54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4DA63-D07C-88FE-3B8B-D86FED65B3CF}"/>
              </a:ext>
            </a:extLst>
          </p:cNvPr>
          <p:cNvSpPr>
            <a:spLocks noGrp="1"/>
          </p:cNvSpPr>
          <p:nvPr>
            <p:ph type="body" idx="1"/>
          </p:nvPr>
        </p:nvSpPr>
        <p:spPr/>
        <p:txBody>
          <a:bodyPr/>
          <a:lstStyle/>
          <a:p>
            <a:pPr>
              <a:buNone/>
            </a:pPr>
            <a:r>
              <a:rPr lang="en-GB" dirty="0"/>
              <a:t>VertiPaq compression improves when using fact and dimension tables</a:t>
            </a:r>
          </a:p>
          <a:p>
            <a:pPr>
              <a:buNone/>
            </a:pPr>
            <a:r>
              <a:rPr lang="en-GB" dirty="0"/>
              <a:t>Best practice: build a </a:t>
            </a:r>
            <a:r>
              <a:rPr lang="en-GB" b="1" dirty="0"/>
              <a:t>star schema</a:t>
            </a:r>
            <a:endParaRPr lang="en-GB" dirty="0"/>
          </a:p>
          <a:p>
            <a:pPr>
              <a:buNone/>
            </a:pPr>
            <a:r>
              <a:rPr lang="en-GB" dirty="0"/>
              <a:t>A star schema has:</a:t>
            </a:r>
          </a:p>
          <a:p>
            <a:pPr>
              <a:buFont typeface="Arial" panose="020B0604020202020204" pitchFamily="34" charset="0"/>
              <a:buChar char="•"/>
            </a:pPr>
            <a:r>
              <a:rPr lang="en-GB" dirty="0"/>
              <a:t>One </a:t>
            </a:r>
            <a:r>
              <a:rPr lang="en-GB" b="1" dirty="0"/>
              <a:t>fact table</a:t>
            </a:r>
            <a:r>
              <a:rPr lang="en-GB" dirty="0"/>
              <a:t> (e.g. Sales)</a:t>
            </a:r>
          </a:p>
          <a:p>
            <a:pPr>
              <a:buFont typeface="Arial" panose="020B0604020202020204" pitchFamily="34" charset="0"/>
              <a:buChar char="•"/>
            </a:pPr>
            <a:r>
              <a:rPr lang="en-GB" dirty="0"/>
              <a:t>Multiple </a:t>
            </a:r>
            <a:r>
              <a:rPr lang="en-GB" b="1" dirty="0"/>
              <a:t>dimension tables</a:t>
            </a:r>
            <a:r>
              <a:rPr lang="en-GB" dirty="0"/>
              <a:t> (e.g. Product, Customer, Date)</a:t>
            </a:r>
          </a:p>
          <a:p>
            <a:pPr>
              <a:buNone/>
            </a:pPr>
            <a:r>
              <a:rPr lang="en-GB" b="1" dirty="0"/>
              <a:t>Fact table</a:t>
            </a:r>
            <a:r>
              <a:rPr lang="en-GB" dirty="0"/>
              <a:t> contains:</a:t>
            </a:r>
          </a:p>
          <a:p>
            <a:pPr>
              <a:buFont typeface="Arial" panose="020B0604020202020204" pitchFamily="34" charset="0"/>
              <a:buChar char="•"/>
            </a:pPr>
            <a:r>
              <a:rPr lang="en-GB" dirty="0"/>
              <a:t>Numeric values for aggregation (e.g. Sales Amount, Quantity)</a:t>
            </a:r>
          </a:p>
          <a:p>
            <a:pPr>
              <a:buFont typeface="Arial" panose="020B0604020202020204" pitchFamily="34" charset="0"/>
              <a:buChar char="•"/>
            </a:pPr>
            <a:r>
              <a:rPr lang="en-GB" dirty="0"/>
              <a:t>Foreign keys to dimensions</a:t>
            </a:r>
          </a:p>
          <a:p>
            <a:pPr>
              <a:buNone/>
            </a:pPr>
            <a:r>
              <a:rPr lang="en-GB" b="1" dirty="0"/>
              <a:t>Dimension tables</a:t>
            </a:r>
            <a:r>
              <a:rPr lang="en-GB" dirty="0"/>
              <a:t> contain:</a:t>
            </a:r>
          </a:p>
          <a:p>
            <a:pPr>
              <a:buFont typeface="Arial" panose="020B0604020202020204" pitchFamily="34" charset="0"/>
              <a:buChar char="•"/>
            </a:pPr>
            <a:r>
              <a:rPr lang="en-GB" dirty="0"/>
              <a:t>Descriptive attributes</a:t>
            </a:r>
          </a:p>
          <a:p>
            <a:pPr>
              <a:buFont typeface="Arial" panose="020B0604020202020204" pitchFamily="34" charset="0"/>
              <a:buChar char="•"/>
            </a:pPr>
            <a:r>
              <a:rPr lang="en-GB" dirty="0"/>
              <a:t>Used for filtering, grouping, slicing</a:t>
            </a:r>
          </a:p>
          <a:p>
            <a:pPr>
              <a:buNone/>
            </a:pPr>
            <a:r>
              <a:rPr lang="en-GB" dirty="0"/>
              <a:t>Rule of thumb:</a:t>
            </a:r>
          </a:p>
          <a:p>
            <a:pPr>
              <a:buFont typeface="Arial" panose="020B0604020202020204" pitchFamily="34" charset="0"/>
              <a:buChar char="•"/>
            </a:pPr>
            <a:r>
              <a:rPr lang="en-GB" b="1" dirty="0"/>
              <a:t>Chart axis</a:t>
            </a:r>
            <a:r>
              <a:rPr lang="en-GB" dirty="0"/>
              <a:t> = dimension</a:t>
            </a:r>
          </a:p>
          <a:p>
            <a:pPr>
              <a:buFont typeface="Arial" panose="020B0604020202020204" pitchFamily="34" charset="0"/>
              <a:buChar char="•"/>
            </a:pPr>
            <a:r>
              <a:rPr lang="en-GB" b="1" dirty="0"/>
              <a:t>Chart bars</a:t>
            </a:r>
            <a:r>
              <a:rPr lang="en-GB" dirty="0"/>
              <a:t> = fact values</a:t>
            </a:r>
          </a:p>
          <a:p>
            <a:r>
              <a:rPr lang="en-GB" dirty="0"/>
              <a:t>Only the </a:t>
            </a:r>
            <a:r>
              <a:rPr lang="en-GB" b="1" dirty="0"/>
              <a:t>key column</a:t>
            </a:r>
            <a:r>
              <a:rPr lang="en-GB" dirty="0"/>
              <a:t> appears in both tables (to define relationships)</a:t>
            </a:r>
          </a:p>
          <a:p>
            <a:endParaRPr lang="en-NL" dirty="0"/>
          </a:p>
        </p:txBody>
      </p:sp>
      <p:sp>
        <p:nvSpPr>
          <p:cNvPr id="4" name="Slide Number Placeholder 3">
            <a:extLst>
              <a:ext uri="{FF2B5EF4-FFF2-40B4-BE49-F238E27FC236}">
                <a16:creationId xmlns:a16="http://schemas.microsoft.com/office/drawing/2014/main" id="{31B6F14C-8F60-1F4E-E3E3-33BE8902DF87}"/>
              </a:ext>
            </a:extLst>
          </p:cNvPr>
          <p:cNvSpPr>
            <a:spLocks noGrp="1"/>
          </p:cNvSpPr>
          <p:nvPr>
            <p:ph type="sldNum" sz="quarter" idx="5"/>
          </p:nvPr>
        </p:nvSpPr>
        <p:spPr/>
        <p:txBody>
          <a:bodyPr/>
          <a:lstStyle/>
          <a:p>
            <a:fld id="{FA348E04-0EBB-4353-85D9-D05776E21CA0}" type="slidenum">
              <a:rPr lang="en-NL" smtClean="0"/>
              <a:t>13</a:t>
            </a:fld>
            <a:endParaRPr lang="en-NL"/>
          </a:p>
        </p:txBody>
      </p:sp>
    </p:spTree>
    <p:extLst>
      <p:ext uri="{BB962C8B-B14F-4D97-AF65-F5344CB8AC3E}">
        <p14:creationId xmlns:p14="http://schemas.microsoft.com/office/powerpoint/2010/main" val="100857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9CF2-97CA-F9FD-CDFE-F1BC1C0E8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FC5C7-C24F-8789-8566-B19EC2553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45F11-661D-44D1-7E66-201FB30D918E}"/>
              </a:ext>
            </a:extLst>
          </p:cNvPr>
          <p:cNvSpPr>
            <a:spLocks noGrp="1"/>
          </p:cNvSpPr>
          <p:nvPr>
            <p:ph type="body" idx="1"/>
          </p:nvPr>
        </p:nvSpPr>
        <p:spPr/>
        <p:txBody>
          <a:bodyPr/>
          <a:lstStyle/>
          <a:p>
            <a:pPr>
              <a:buNone/>
            </a:pPr>
            <a:r>
              <a:rPr lang="en-GB" dirty="0"/>
              <a:t>A </a:t>
            </a:r>
            <a:r>
              <a:rPr lang="en-GB" b="1" dirty="0"/>
              <a:t>snowflake schema</a:t>
            </a:r>
            <a:r>
              <a:rPr lang="en-GB" dirty="0"/>
              <a:t> is a variation of the star schema</a:t>
            </a:r>
          </a:p>
          <a:p>
            <a:pPr>
              <a:buNone/>
            </a:pPr>
            <a:r>
              <a:rPr lang="en-GB" dirty="0"/>
              <a:t>In snowflake models, </a:t>
            </a:r>
            <a:r>
              <a:rPr lang="en-GB" b="1" dirty="0"/>
              <a:t>dimension tables link to other dimension tables</a:t>
            </a:r>
            <a:endParaRPr lang="en-GB" dirty="0"/>
          </a:p>
          <a:p>
            <a:pPr>
              <a:buNone/>
            </a:pPr>
            <a:r>
              <a:rPr lang="en-GB" dirty="0"/>
              <a:t>Example:</a:t>
            </a:r>
          </a:p>
          <a:p>
            <a:pPr>
              <a:buFont typeface="Arial" panose="020B0604020202020204" pitchFamily="34" charset="0"/>
              <a:buChar char="•"/>
            </a:pPr>
            <a:r>
              <a:rPr lang="en-GB" dirty="0"/>
              <a:t>Product → Product Subcategory → Product Category</a:t>
            </a:r>
          </a:p>
          <a:p>
            <a:pPr>
              <a:buFont typeface="Arial" panose="020B0604020202020204" pitchFamily="34" charset="0"/>
              <a:buChar char="•"/>
            </a:pPr>
            <a:r>
              <a:rPr lang="en-GB" dirty="0"/>
              <a:t>Only </a:t>
            </a:r>
            <a:r>
              <a:rPr lang="en-GB" b="1" dirty="0"/>
              <a:t>Product</a:t>
            </a:r>
            <a:r>
              <a:rPr lang="en-GB" dirty="0"/>
              <a:t> connects directly to the fact table</a:t>
            </a:r>
          </a:p>
          <a:p>
            <a:pPr>
              <a:buNone/>
            </a:pPr>
            <a:r>
              <a:rPr lang="en-GB" dirty="0"/>
              <a:t>Still supports filtering across levels (via relationships)</a:t>
            </a:r>
          </a:p>
          <a:p>
            <a:pPr>
              <a:buNone/>
            </a:pPr>
            <a:r>
              <a:rPr lang="en-GB" dirty="0"/>
              <a:t>Sometimes useful when a dimension table is </a:t>
            </a:r>
            <a:r>
              <a:rPr lang="en-GB" b="1" dirty="0"/>
              <a:t>too wide</a:t>
            </a:r>
            <a:r>
              <a:rPr lang="en-GB" dirty="0"/>
              <a:t> (too many columns)</a:t>
            </a:r>
          </a:p>
          <a:p>
            <a:pPr>
              <a:buNone/>
            </a:pPr>
            <a:r>
              <a:rPr lang="en-GB" dirty="0"/>
              <a:t>Not ideal for performance — more joins needed</a:t>
            </a:r>
          </a:p>
          <a:p>
            <a:r>
              <a:rPr lang="en-GB" dirty="0"/>
              <a:t>Snowflake is </a:t>
            </a:r>
            <a:r>
              <a:rPr lang="en-GB" b="1" dirty="0"/>
              <a:t>not wrong</a:t>
            </a:r>
            <a:r>
              <a:rPr lang="en-GB" dirty="0"/>
              <a:t>, but </a:t>
            </a:r>
            <a:r>
              <a:rPr lang="en-GB" b="1" dirty="0"/>
              <a:t>star schema is preferred</a:t>
            </a:r>
            <a:r>
              <a:rPr lang="en-GB" dirty="0"/>
              <a:t> for a well-designed data model</a:t>
            </a:r>
          </a:p>
          <a:p>
            <a:endParaRPr lang="en-NL" dirty="0"/>
          </a:p>
        </p:txBody>
      </p:sp>
      <p:sp>
        <p:nvSpPr>
          <p:cNvPr id="4" name="Slide Number Placeholder 3">
            <a:extLst>
              <a:ext uri="{FF2B5EF4-FFF2-40B4-BE49-F238E27FC236}">
                <a16:creationId xmlns:a16="http://schemas.microsoft.com/office/drawing/2014/main" id="{5C47CD2D-B8B5-7FBE-FB92-2D8A6D8B6507}"/>
              </a:ext>
            </a:extLst>
          </p:cNvPr>
          <p:cNvSpPr>
            <a:spLocks noGrp="1"/>
          </p:cNvSpPr>
          <p:nvPr>
            <p:ph type="sldNum" sz="quarter" idx="5"/>
          </p:nvPr>
        </p:nvSpPr>
        <p:spPr/>
        <p:txBody>
          <a:bodyPr/>
          <a:lstStyle/>
          <a:p>
            <a:fld id="{FA348E04-0EBB-4353-85D9-D05776E21CA0}" type="slidenum">
              <a:rPr lang="en-NL" smtClean="0"/>
              <a:t>14</a:t>
            </a:fld>
            <a:endParaRPr lang="en-NL"/>
          </a:p>
        </p:txBody>
      </p:sp>
    </p:spTree>
    <p:extLst>
      <p:ext uri="{BB962C8B-B14F-4D97-AF65-F5344CB8AC3E}">
        <p14:creationId xmlns:p14="http://schemas.microsoft.com/office/powerpoint/2010/main" val="101773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D2131-359C-938B-4AA6-992A57049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49C47-2668-BE2A-64D8-5C4284BBC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498C7-7E11-DFAD-D8F7-5E65D45473DF}"/>
              </a:ext>
            </a:extLst>
          </p:cNvPr>
          <p:cNvSpPr>
            <a:spLocks noGrp="1"/>
          </p:cNvSpPr>
          <p:nvPr>
            <p:ph type="body" idx="1"/>
          </p:nvPr>
        </p:nvSpPr>
        <p:spPr/>
        <p:txBody>
          <a:bodyPr/>
          <a:lstStyle/>
          <a:p>
            <a:pPr>
              <a:buNone/>
            </a:pPr>
            <a:r>
              <a:rPr lang="en-GB" dirty="0"/>
              <a:t>Optimized model = facts + dimensions</a:t>
            </a:r>
          </a:p>
          <a:p>
            <a:pPr>
              <a:buNone/>
            </a:pPr>
            <a:r>
              <a:rPr lang="en-GB" b="1" dirty="0"/>
              <a:t>Fact table</a:t>
            </a:r>
            <a:r>
              <a:rPr lang="en-GB" dirty="0"/>
              <a:t> → values you calculate</a:t>
            </a:r>
          </a:p>
          <a:p>
            <a:pPr>
              <a:buFont typeface="Arial" panose="020B0604020202020204" pitchFamily="34" charset="0"/>
              <a:buChar char="•"/>
            </a:pPr>
            <a:r>
              <a:rPr lang="en-GB" dirty="0"/>
              <a:t>Examples: sales, revenue, purchase date</a:t>
            </a:r>
          </a:p>
          <a:p>
            <a:pPr>
              <a:buNone/>
            </a:pPr>
            <a:r>
              <a:rPr lang="en-GB" b="1" dirty="0"/>
              <a:t>Dimension table</a:t>
            </a:r>
            <a:r>
              <a:rPr lang="en-GB" dirty="0"/>
              <a:t> → values you filter/group by</a:t>
            </a:r>
          </a:p>
          <a:p>
            <a:pPr>
              <a:buFont typeface="Arial" panose="020B0604020202020204" pitchFamily="34" charset="0"/>
              <a:buChar char="•"/>
            </a:pPr>
            <a:r>
              <a:rPr lang="en-GB" dirty="0"/>
              <a:t>Examples: product, customer, year, month, region</a:t>
            </a:r>
          </a:p>
        </p:txBody>
      </p:sp>
      <p:sp>
        <p:nvSpPr>
          <p:cNvPr id="4" name="Slide Number Placeholder 3">
            <a:extLst>
              <a:ext uri="{FF2B5EF4-FFF2-40B4-BE49-F238E27FC236}">
                <a16:creationId xmlns:a16="http://schemas.microsoft.com/office/drawing/2014/main" id="{531811F6-1BF3-8083-3369-B736C17768C2}"/>
              </a:ext>
            </a:extLst>
          </p:cNvPr>
          <p:cNvSpPr>
            <a:spLocks noGrp="1"/>
          </p:cNvSpPr>
          <p:nvPr>
            <p:ph type="sldNum" sz="quarter" idx="5"/>
          </p:nvPr>
        </p:nvSpPr>
        <p:spPr/>
        <p:txBody>
          <a:bodyPr/>
          <a:lstStyle/>
          <a:p>
            <a:fld id="{FA348E04-0EBB-4353-85D9-D05776E21CA0}" type="slidenum">
              <a:rPr lang="en-NL" smtClean="0"/>
              <a:t>15</a:t>
            </a:fld>
            <a:endParaRPr lang="en-NL"/>
          </a:p>
        </p:txBody>
      </p:sp>
    </p:spTree>
    <p:extLst>
      <p:ext uri="{BB962C8B-B14F-4D97-AF65-F5344CB8AC3E}">
        <p14:creationId xmlns:p14="http://schemas.microsoft.com/office/powerpoint/2010/main" val="265607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B73B-40D6-CF12-F1C3-EC23A5909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1000A-2A8D-124B-5531-1E411B7A3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2CFFD-E51E-D2C7-03EC-996817C8D239}"/>
              </a:ext>
            </a:extLst>
          </p:cNvPr>
          <p:cNvSpPr>
            <a:spLocks noGrp="1"/>
          </p:cNvSpPr>
          <p:nvPr>
            <p:ph type="body" idx="1"/>
          </p:nvPr>
        </p:nvSpPr>
        <p:spPr/>
        <p:txBody>
          <a:bodyPr/>
          <a:lstStyle/>
          <a:p>
            <a:pPr>
              <a:buNone/>
            </a:pPr>
            <a:r>
              <a:rPr lang="en-GB" sz="1200" dirty="0"/>
              <a:t>Two table types: </a:t>
            </a:r>
            <a:r>
              <a:rPr lang="en-GB" sz="1200" b="1" dirty="0"/>
              <a:t>fact</a:t>
            </a:r>
            <a:r>
              <a:rPr lang="en-GB" sz="1200" dirty="0"/>
              <a:t> and </a:t>
            </a:r>
            <a:r>
              <a:rPr lang="en-GB" sz="1200" b="1" dirty="0"/>
              <a:t>dimension</a:t>
            </a:r>
            <a:endParaRPr lang="en-GB" sz="1200" dirty="0"/>
          </a:p>
          <a:p>
            <a:pPr>
              <a:buNone/>
            </a:pPr>
            <a:r>
              <a:rPr lang="en-GB" sz="1200" dirty="0"/>
              <a:t>To connect them, we need a </a:t>
            </a:r>
            <a:r>
              <a:rPr lang="en-GB" sz="1200" b="1" dirty="0"/>
              <a:t>relationship</a:t>
            </a:r>
            <a:endParaRPr lang="en-GB" sz="1200" dirty="0"/>
          </a:p>
          <a:p>
            <a:pPr>
              <a:buNone/>
            </a:pPr>
            <a:r>
              <a:rPr lang="en-GB" sz="1200" dirty="0"/>
              <a:t>Based on a </a:t>
            </a:r>
            <a:r>
              <a:rPr lang="en-GB" sz="1200" b="1" dirty="0"/>
              <a:t>key column</a:t>
            </a:r>
            <a:endParaRPr lang="en-GB" sz="1200" dirty="0"/>
          </a:p>
          <a:p>
            <a:pPr>
              <a:buNone/>
            </a:pPr>
            <a:r>
              <a:rPr lang="en-GB" sz="1200" dirty="0"/>
              <a:t>In the </a:t>
            </a:r>
            <a:r>
              <a:rPr lang="en-GB" sz="1200" b="1" dirty="0"/>
              <a:t>dimension table</a:t>
            </a:r>
            <a:r>
              <a:rPr lang="en-GB" sz="1200" dirty="0"/>
              <a:t>:</a:t>
            </a:r>
          </a:p>
          <a:p>
            <a:pPr>
              <a:buFont typeface="Arial" panose="020B0604020202020204" pitchFamily="34" charset="0"/>
              <a:buChar char="•"/>
            </a:pPr>
            <a:r>
              <a:rPr lang="en-GB" sz="1200" dirty="0"/>
              <a:t>Primary key (unique values)</a:t>
            </a:r>
          </a:p>
          <a:p>
            <a:pPr>
              <a:buFont typeface="Arial" panose="020B0604020202020204" pitchFamily="34" charset="0"/>
              <a:buChar char="•"/>
            </a:pPr>
            <a:r>
              <a:rPr lang="en-GB" sz="1200" dirty="0"/>
              <a:t>Example: </a:t>
            </a:r>
            <a:r>
              <a:rPr lang="en-GB" sz="1200" dirty="0" err="1"/>
              <a:t>StoreKey</a:t>
            </a:r>
            <a:r>
              <a:rPr lang="en-GB" sz="1200" dirty="0"/>
              <a:t>, one per store</a:t>
            </a:r>
          </a:p>
          <a:p>
            <a:pPr>
              <a:buNone/>
            </a:pPr>
            <a:r>
              <a:rPr lang="en-GB" sz="1200" dirty="0"/>
              <a:t>In the </a:t>
            </a:r>
            <a:r>
              <a:rPr lang="en-GB" sz="1200" b="1" dirty="0"/>
              <a:t>fact table</a:t>
            </a:r>
            <a:r>
              <a:rPr lang="en-GB" sz="1200" dirty="0"/>
              <a:t>:</a:t>
            </a:r>
          </a:p>
          <a:p>
            <a:pPr>
              <a:buFont typeface="Arial" panose="020B0604020202020204" pitchFamily="34" charset="0"/>
              <a:buChar char="•"/>
            </a:pPr>
            <a:r>
              <a:rPr lang="en-GB" sz="1200" dirty="0"/>
              <a:t>Foreign key (repeated values)</a:t>
            </a:r>
          </a:p>
          <a:p>
            <a:pPr>
              <a:buFont typeface="Arial" panose="020B0604020202020204" pitchFamily="34" charset="0"/>
              <a:buChar char="•"/>
            </a:pPr>
            <a:r>
              <a:rPr lang="en-GB" sz="1200" dirty="0"/>
              <a:t>Example: many sales for the same store = same </a:t>
            </a:r>
            <a:r>
              <a:rPr lang="en-GB" sz="1200" dirty="0" err="1"/>
              <a:t>StoreKey</a:t>
            </a:r>
            <a:endParaRPr lang="en-GB" sz="1200" dirty="0"/>
          </a:p>
          <a:p>
            <a:pPr>
              <a:buNone/>
            </a:pPr>
            <a:r>
              <a:rPr lang="en-GB" sz="1200" dirty="0"/>
              <a:t>Without a relationship, we can’t filter facts using dimension fields</a:t>
            </a:r>
          </a:p>
          <a:p>
            <a:r>
              <a:rPr lang="en-GB" sz="1200" dirty="0"/>
              <a:t>Rule: primary key = one value per row, no duplicates</a:t>
            </a:r>
          </a:p>
        </p:txBody>
      </p:sp>
      <p:sp>
        <p:nvSpPr>
          <p:cNvPr id="4" name="Slide Number Placeholder 3">
            <a:extLst>
              <a:ext uri="{FF2B5EF4-FFF2-40B4-BE49-F238E27FC236}">
                <a16:creationId xmlns:a16="http://schemas.microsoft.com/office/drawing/2014/main" id="{2A9EEE7E-8A61-A2A6-9E33-EEFA3631E64E}"/>
              </a:ext>
            </a:extLst>
          </p:cNvPr>
          <p:cNvSpPr>
            <a:spLocks noGrp="1"/>
          </p:cNvSpPr>
          <p:nvPr>
            <p:ph type="sldNum" sz="quarter" idx="5"/>
          </p:nvPr>
        </p:nvSpPr>
        <p:spPr/>
        <p:txBody>
          <a:bodyPr/>
          <a:lstStyle/>
          <a:p>
            <a:fld id="{FA348E04-0EBB-4353-85D9-D05776E21CA0}" type="slidenum">
              <a:rPr lang="en-NL" smtClean="0"/>
              <a:t>16</a:t>
            </a:fld>
            <a:endParaRPr lang="en-NL"/>
          </a:p>
        </p:txBody>
      </p:sp>
    </p:spTree>
    <p:extLst>
      <p:ext uri="{BB962C8B-B14F-4D97-AF65-F5344CB8AC3E}">
        <p14:creationId xmlns:p14="http://schemas.microsoft.com/office/powerpoint/2010/main" val="2451517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B3894-BACD-F1A5-9540-C7AE50868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6A3CE-078E-5A33-10D8-A0340665A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1B574-E857-BAE5-338D-5DBD4373E3B6}"/>
              </a:ext>
            </a:extLst>
          </p:cNvPr>
          <p:cNvSpPr>
            <a:spLocks noGrp="1"/>
          </p:cNvSpPr>
          <p:nvPr>
            <p:ph type="body" idx="1"/>
          </p:nvPr>
        </p:nvSpPr>
        <p:spPr/>
        <p:txBody>
          <a:bodyPr/>
          <a:lstStyle/>
          <a:p>
            <a:pPr>
              <a:buNone/>
            </a:pPr>
            <a:r>
              <a:rPr lang="en-GB" dirty="0"/>
              <a:t>Use a </a:t>
            </a:r>
            <a:r>
              <a:rPr lang="en-GB" b="1" dirty="0"/>
              <a:t>key column</a:t>
            </a:r>
            <a:r>
              <a:rPr lang="en-GB" dirty="0"/>
              <a:t> to create relationships (primary key in the dimension, foreign key in the fact table)</a:t>
            </a:r>
          </a:p>
          <a:p>
            <a:pPr>
              <a:buNone/>
            </a:pPr>
            <a:r>
              <a:rPr lang="en-GB" b="1" dirty="0"/>
              <a:t>One-to-many</a:t>
            </a:r>
            <a:r>
              <a:rPr lang="en-GB" dirty="0"/>
              <a:t> is the most stable and recommended relationship</a:t>
            </a:r>
          </a:p>
          <a:p>
            <a:pPr>
              <a:buNone/>
            </a:pPr>
            <a:r>
              <a:rPr lang="en-GB" b="1" dirty="0"/>
              <a:t>One-to-one</a:t>
            </a:r>
            <a:r>
              <a:rPr lang="en-GB" dirty="0"/>
              <a:t> is rare and can break if duplicates appear</a:t>
            </a:r>
          </a:p>
          <a:p>
            <a:pPr>
              <a:buNone/>
            </a:pPr>
            <a:r>
              <a:rPr lang="en-GB" b="1" dirty="0"/>
              <a:t>Many-to-many</a:t>
            </a:r>
            <a:r>
              <a:rPr lang="en-GB" dirty="0"/>
              <a:t> is weak and often leads to unpredictable results</a:t>
            </a:r>
            <a:br>
              <a:rPr lang="en-GB" dirty="0"/>
            </a:br>
            <a:r>
              <a:rPr lang="en-GB" dirty="0"/>
              <a:t>→ better to use a </a:t>
            </a:r>
            <a:r>
              <a:rPr lang="en-GB" b="1" dirty="0"/>
              <a:t>bridge table</a:t>
            </a:r>
            <a:r>
              <a:rPr lang="en-GB" dirty="0"/>
              <a:t> instead</a:t>
            </a:r>
          </a:p>
          <a:p>
            <a:pPr>
              <a:buNone/>
            </a:pPr>
            <a:r>
              <a:rPr lang="en-GB" b="1" dirty="0"/>
              <a:t>Filter direction</a:t>
            </a:r>
            <a:r>
              <a:rPr lang="en-GB" dirty="0"/>
              <a:t> is typically </a:t>
            </a:r>
            <a:r>
              <a:rPr lang="en-GB" b="1" dirty="0"/>
              <a:t>single</a:t>
            </a:r>
            <a:r>
              <a:rPr lang="en-GB" dirty="0"/>
              <a:t> (from dimension to fact)</a:t>
            </a:r>
            <a:br>
              <a:rPr lang="en-GB" dirty="0"/>
            </a:br>
            <a:r>
              <a:rPr lang="en-GB" dirty="0"/>
              <a:t>→ safest and most reliable choice</a:t>
            </a:r>
          </a:p>
          <a:p>
            <a:r>
              <a:rPr lang="en-GB" b="1" dirty="0"/>
              <a:t>Bidirectional filtering</a:t>
            </a:r>
            <a:r>
              <a:rPr lang="en-GB" dirty="0"/>
              <a:t> can create an </a:t>
            </a:r>
            <a:r>
              <a:rPr lang="en-GB" b="1" dirty="0"/>
              <a:t>ambiguous model</a:t>
            </a:r>
            <a:br>
              <a:rPr lang="en-GB" dirty="0"/>
            </a:br>
            <a:r>
              <a:rPr lang="en-GB" dirty="0"/>
              <a:t>→ increases the risk of incorrect or unclear results</a:t>
            </a:r>
          </a:p>
        </p:txBody>
      </p:sp>
      <p:sp>
        <p:nvSpPr>
          <p:cNvPr id="4" name="Slide Number Placeholder 3">
            <a:extLst>
              <a:ext uri="{FF2B5EF4-FFF2-40B4-BE49-F238E27FC236}">
                <a16:creationId xmlns:a16="http://schemas.microsoft.com/office/drawing/2014/main" id="{857D6351-0317-91A8-52BD-710B15A4A174}"/>
              </a:ext>
            </a:extLst>
          </p:cNvPr>
          <p:cNvSpPr>
            <a:spLocks noGrp="1"/>
          </p:cNvSpPr>
          <p:nvPr>
            <p:ph type="sldNum" sz="quarter" idx="5"/>
          </p:nvPr>
        </p:nvSpPr>
        <p:spPr/>
        <p:txBody>
          <a:bodyPr/>
          <a:lstStyle/>
          <a:p>
            <a:fld id="{FA348E04-0EBB-4353-85D9-D05776E21CA0}" type="slidenum">
              <a:rPr lang="en-NL" smtClean="0"/>
              <a:t>17</a:t>
            </a:fld>
            <a:endParaRPr lang="en-NL"/>
          </a:p>
        </p:txBody>
      </p:sp>
    </p:spTree>
    <p:extLst>
      <p:ext uri="{BB962C8B-B14F-4D97-AF65-F5344CB8AC3E}">
        <p14:creationId xmlns:p14="http://schemas.microsoft.com/office/powerpoint/2010/main" val="1773076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D54DC-64F3-32C8-CCA2-B5F5CD243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A3E23-0BD1-1F3C-965E-3C0011333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62499-C673-C7E1-EB7E-0FDF31BD3C99}"/>
              </a:ext>
            </a:extLst>
          </p:cNvPr>
          <p:cNvSpPr>
            <a:spLocks noGrp="1"/>
          </p:cNvSpPr>
          <p:nvPr>
            <p:ph type="body" idx="1"/>
          </p:nvPr>
        </p:nvSpPr>
        <p:spPr/>
        <p:txBody>
          <a:bodyPr/>
          <a:lstStyle/>
          <a:p>
            <a:pPr>
              <a:buFont typeface="Arial" panose="020B0604020202020204" pitchFamily="34" charset="0"/>
              <a:buChar char="•"/>
            </a:pPr>
            <a:r>
              <a:rPr lang="en-GB" dirty="0"/>
              <a:t>When you click </a:t>
            </a:r>
            <a:r>
              <a:rPr lang="en-GB" b="1" dirty="0"/>
              <a:t>Close &amp; Apply</a:t>
            </a:r>
            <a:r>
              <a:rPr lang="en-GB" dirty="0"/>
              <a:t> in Power Query, Power BI attempts to auto-detect relationships</a:t>
            </a:r>
          </a:p>
          <a:p>
            <a:pPr>
              <a:buFont typeface="Arial" panose="020B0604020202020204" pitchFamily="34" charset="0"/>
              <a:buChar char="•"/>
            </a:pPr>
            <a:r>
              <a:rPr lang="en-GB" dirty="0"/>
              <a:t>Often this works well, but sometimes Power BI </a:t>
            </a:r>
            <a:r>
              <a:rPr lang="en-GB" b="1" dirty="0"/>
              <a:t>doesn’t create a relationship</a:t>
            </a:r>
            <a:r>
              <a:rPr lang="en-GB" dirty="0"/>
              <a:t>, especially when:</a:t>
            </a:r>
          </a:p>
          <a:p>
            <a:pPr marL="742950" lvl="1" indent="-285750">
              <a:buFont typeface="Arial" panose="020B0604020202020204" pitchFamily="34" charset="0"/>
              <a:buChar char="•"/>
            </a:pPr>
            <a:r>
              <a:rPr lang="en-GB" dirty="0"/>
              <a:t>Column names differ</a:t>
            </a:r>
          </a:p>
          <a:p>
            <a:pPr marL="742950" lvl="1" indent="-285750">
              <a:buFont typeface="Arial" panose="020B0604020202020204" pitchFamily="34" charset="0"/>
              <a:buChar char="•"/>
            </a:pPr>
            <a:r>
              <a:rPr lang="en-GB" dirty="0"/>
              <a:t>There’s missing metadata</a:t>
            </a:r>
          </a:p>
          <a:p>
            <a:pPr marL="742950" lvl="1" indent="-285750">
              <a:buFont typeface="Arial" panose="020B0604020202020204" pitchFamily="34" charset="0"/>
              <a:buChar char="•"/>
            </a:pPr>
            <a:r>
              <a:rPr lang="en-GB" dirty="0"/>
              <a:t>The join logic isn’t obvious</a:t>
            </a:r>
          </a:p>
          <a:p>
            <a:pPr>
              <a:buFont typeface="Arial" panose="020B0604020202020204" pitchFamily="34" charset="0"/>
              <a:buChar char="•"/>
            </a:pPr>
            <a:r>
              <a:rPr lang="en-GB" dirty="0"/>
              <a:t>In these cases, you must </a:t>
            </a:r>
            <a:r>
              <a:rPr lang="en-GB" b="1" dirty="0"/>
              <a:t>create the relationship manually</a:t>
            </a:r>
            <a:endParaRPr lang="en-GB" dirty="0"/>
          </a:p>
          <a:p>
            <a:pPr>
              <a:buNone/>
            </a:pPr>
            <a:r>
              <a:rPr lang="en-GB" b="1" dirty="0"/>
              <a:t>How to create a relationship manually:</a:t>
            </a:r>
            <a:endParaRPr lang="en-GB" dirty="0"/>
          </a:p>
          <a:p>
            <a:pPr>
              <a:buFont typeface="Arial" panose="020B0604020202020204" pitchFamily="34" charset="0"/>
              <a:buChar char="•"/>
            </a:pPr>
            <a:r>
              <a:rPr lang="en-GB" dirty="0"/>
              <a:t>Open the </a:t>
            </a:r>
            <a:r>
              <a:rPr lang="en-GB" b="1" dirty="0"/>
              <a:t>Model view</a:t>
            </a:r>
            <a:r>
              <a:rPr lang="en-GB" dirty="0"/>
              <a:t> in Power BI</a:t>
            </a:r>
          </a:p>
          <a:p>
            <a:pPr>
              <a:buFont typeface="Arial" panose="020B0604020202020204" pitchFamily="34" charset="0"/>
              <a:buChar char="•"/>
            </a:pPr>
            <a:r>
              <a:rPr lang="en-GB" dirty="0"/>
              <a:t>Click and </a:t>
            </a:r>
            <a:r>
              <a:rPr lang="en-GB" b="1" dirty="0"/>
              <a:t>drag</a:t>
            </a:r>
            <a:r>
              <a:rPr lang="en-GB" dirty="0"/>
              <a:t> the key column from one table to the matching key in another</a:t>
            </a:r>
          </a:p>
          <a:p>
            <a:pPr>
              <a:buFont typeface="Arial" panose="020B0604020202020204" pitchFamily="34" charset="0"/>
              <a:buChar char="•"/>
            </a:pPr>
            <a:r>
              <a:rPr lang="en-GB" dirty="0"/>
              <a:t>Power BI detects cardinality and direction (e.g. one-to-many)</a:t>
            </a:r>
          </a:p>
          <a:p>
            <a:pPr>
              <a:buNone/>
            </a:pPr>
            <a:r>
              <a:rPr lang="en-GB" b="1" dirty="0"/>
              <a:t>Tips:</a:t>
            </a:r>
            <a:endParaRPr lang="en-GB" dirty="0"/>
          </a:p>
          <a:p>
            <a:pPr>
              <a:buFont typeface="Arial" panose="020B0604020202020204" pitchFamily="34" charset="0"/>
              <a:buChar char="•"/>
            </a:pPr>
            <a:r>
              <a:rPr lang="en-GB" dirty="0"/>
              <a:t>If you drop the line on the wrong column, </a:t>
            </a:r>
            <a:r>
              <a:rPr lang="en-GB" b="1" dirty="0"/>
              <a:t>double-click</a:t>
            </a:r>
            <a:r>
              <a:rPr lang="en-GB" dirty="0"/>
              <a:t> the relationship line to edit it</a:t>
            </a:r>
          </a:p>
          <a:p>
            <a:pPr>
              <a:buFont typeface="Arial" panose="020B0604020202020204" pitchFamily="34" charset="0"/>
              <a:buChar char="•"/>
            </a:pPr>
            <a:r>
              <a:rPr lang="en-GB" dirty="0"/>
              <a:t>In the edit dialog, you can:</a:t>
            </a:r>
          </a:p>
          <a:p>
            <a:pPr marL="742950" lvl="1" indent="-285750">
              <a:buFont typeface="Arial" panose="020B0604020202020204" pitchFamily="34" charset="0"/>
              <a:buChar char="•"/>
            </a:pPr>
            <a:r>
              <a:rPr lang="en-GB" dirty="0"/>
              <a:t>Change the related columns</a:t>
            </a:r>
          </a:p>
          <a:p>
            <a:pPr marL="742950" lvl="1" indent="-285750">
              <a:buFont typeface="Arial" panose="020B0604020202020204" pitchFamily="34" charset="0"/>
              <a:buChar char="•"/>
            </a:pPr>
            <a:r>
              <a:rPr lang="en-GB" dirty="0"/>
              <a:t>Set the </a:t>
            </a:r>
            <a:r>
              <a:rPr lang="en-GB" b="1" dirty="0"/>
              <a:t>cardinality</a:t>
            </a:r>
            <a:r>
              <a:rPr lang="en-GB" dirty="0"/>
              <a:t> (e.g. one-to-many)</a:t>
            </a:r>
          </a:p>
          <a:p>
            <a:pPr marL="742950" lvl="1" indent="-285750">
              <a:buFont typeface="Arial" panose="020B0604020202020204" pitchFamily="34" charset="0"/>
              <a:buChar char="•"/>
            </a:pPr>
            <a:r>
              <a:rPr lang="en-GB" dirty="0"/>
              <a:t>Choose the </a:t>
            </a:r>
            <a:r>
              <a:rPr lang="en-GB" b="1" dirty="0"/>
              <a:t>filter direction</a:t>
            </a:r>
            <a:r>
              <a:rPr lang="en-GB" dirty="0"/>
              <a:t> (use </a:t>
            </a:r>
            <a:r>
              <a:rPr lang="en-GB" b="1" dirty="0"/>
              <a:t>Single</a:t>
            </a:r>
            <a:r>
              <a:rPr lang="en-GB" dirty="0"/>
              <a:t>, not Both)</a:t>
            </a:r>
          </a:p>
        </p:txBody>
      </p:sp>
      <p:sp>
        <p:nvSpPr>
          <p:cNvPr id="4" name="Slide Number Placeholder 3">
            <a:extLst>
              <a:ext uri="{FF2B5EF4-FFF2-40B4-BE49-F238E27FC236}">
                <a16:creationId xmlns:a16="http://schemas.microsoft.com/office/drawing/2014/main" id="{B34565D6-0121-0A87-B7CE-B576ED8FC965}"/>
              </a:ext>
            </a:extLst>
          </p:cNvPr>
          <p:cNvSpPr>
            <a:spLocks noGrp="1"/>
          </p:cNvSpPr>
          <p:nvPr>
            <p:ph type="sldNum" sz="quarter" idx="5"/>
          </p:nvPr>
        </p:nvSpPr>
        <p:spPr/>
        <p:txBody>
          <a:bodyPr/>
          <a:lstStyle/>
          <a:p>
            <a:fld id="{FA348E04-0EBB-4353-85D9-D05776E21CA0}" type="slidenum">
              <a:rPr lang="en-NL" smtClean="0"/>
              <a:t>18</a:t>
            </a:fld>
            <a:endParaRPr lang="en-NL"/>
          </a:p>
        </p:txBody>
      </p:sp>
    </p:spTree>
    <p:extLst>
      <p:ext uri="{BB962C8B-B14F-4D97-AF65-F5344CB8AC3E}">
        <p14:creationId xmlns:p14="http://schemas.microsoft.com/office/powerpoint/2010/main" val="363241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D408-DDF8-E030-A5DB-BF421B3AB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CDA83-A201-8831-2FB2-0E3870AD2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6E212-DA9F-B867-3F95-E072F59543B8}"/>
              </a:ext>
            </a:extLst>
          </p:cNvPr>
          <p:cNvSpPr>
            <a:spLocks noGrp="1"/>
          </p:cNvSpPr>
          <p:nvPr>
            <p:ph type="body" idx="1"/>
          </p:nvPr>
        </p:nvSpPr>
        <p:spPr/>
        <p:txBody>
          <a:bodyPr/>
          <a:lstStyle/>
          <a:p>
            <a:pPr>
              <a:buNone/>
            </a:pPr>
            <a:r>
              <a:rPr lang="en-GB" dirty="0"/>
              <a:t>A star schema typically has one fact table at the </a:t>
            </a:r>
            <a:r>
              <a:rPr lang="en-GB" dirty="0" err="1"/>
              <a:t>center</a:t>
            </a:r>
            <a:endParaRPr lang="en-GB" dirty="0"/>
          </a:p>
          <a:p>
            <a:pPr>
              <a:buNone/>
            </a:pPr>
            <a:r>
              <a:rPr lang="en-GB" dirty="0"/>
              <a:t>It's perfectly fine to have </a:t>
            </a:r>
            <a:r>
              <a:rPr lang="en-GB" b="1" dirty="0"/>
              <a:t>multiple fact tables</a:t>
            </a:r>
            <a:r>
              <a:rPr lang="en-GB" dirty="0"/>
              <a:t> in your data model</a:t>
            </a:r>
          </a:p>
          <a:p>
            <a:pPr>
              <a:buNone/>
            </a:pPr>
            <a:r>
              <a:rPr lang="en-GB" dirty="0"/>
              <a:t>Example: a model with two fact tables: </a:t>
            </a:r>
            <a:r>
              <a:rPr lang="en-GB" b="1" dirty="0"/>
              <a:t>Sales</a:t>
            </a:r>
            <a:r>
              <a:rPr lang="en-GB" dirty="0"/>
              <a:t> and </a:t>
            </a:r>
            <a:r>
              <a:rPr lang="en-GB" b="1" dirty="0"/>
              <a:t>Inventory</a:t>
            </a:r>
            <a:endParaRPr lang="en-GB" dirty="0"/>
          </a:p>
          <a:p>
            <a:pPr>
              <a:buNone/>
            </a:pPr>
            <a:r>
              <a:rPr lang="en-GB" dirty="0"/>
              <a:t>Shared dimensions (e.g. </a:t>
            </a:r>
            <a:r>
              <a:rPr lang="en-GB" b="1" dirty="0"/>
              <a:t>Date</a:t>
            </a:r>
            <a:r>
              <a:rPr lang="en-GB" dirty="0"/>
              <a:t>, </a:t>
            </a:r>
            <a:r>
              <a:rPr lang="en-GB" b="1" dirty="0"/>
              <a:t>Product</a:t>
            </a:r>
            <a:r>
              <a:rPr lang="en-GB" dirty="0"/>
              <a:t>) can filter </a:t>
            </a:r>
            <a:r>
              <a:rPr lang="en-GB" b="1" dirty="0"/>
              <a:t>both</a:t>
            </a:r>
            <a:r>
              <a:rPr lang="en-GB" dirty="0"/>
              <a:t> fact tables</a:t>
            </a:r>
          </a:p>
          <a:p>
            <a:pPr>
              <a:buNone/>
            </a:pPr>
            <a:r>
              <a:rPr lang="en-GB" dirty="0"/>
              <a:t>Some dimensions (e.g. </a:t>
            </a:r>
            <a:r>
              <a:rPr lang="en-GB" b="1" dirty="0"/>
              <a:t>Customer</a:t>
            </a:r>
            <a:r>
              <a:rPr lang="en-GB" dirty="0"/>
              <a:t>, </a:t>
            </a:r>
            <a:r>
              <a:rPr lang="en-GB" b="1" dirty="0"/>
              <a:t>Store</a:t>
            </a:r>
            <a:r>
              <a:rPr lang="en-GB" dirty="0"/>
              <a:t>) may only relate to </a:t>
            </a:r>
            <a:r>
              <a:rPr lang="en-GB" b="1" dirty="0"/>
              <a:t>one</a:t>
            </a:r>
            <a:r>
              <a:rPr lang="en-GB" dirty="0"/>
              <a:t> fact table</a:t>
            </a:r>
          </a:p>
          <a:p>
            <a:pPr>
              <a:buNone/>
            </a:pPr>
            <a:r>
              <a:rPr lang="en-GB" dirty="0"/>
              <a:t>Filters on those dimensions won’t affect the other fact table</a:t>
            </a:r>
          </a:p>
          <a:p>
            <a:pPr>
              <a:buNone/>
            </a:pPr>
            <a:r>
              <a:rPr lang="en-GB" dirty="0"/>
              <a:t>This is fine as long as you're aware of the relationships</a:t>
            </a:r>
          </a:p>
          <a:p>
            <a:pPr>
              <a:buNone/>
            </a:pPr>
            <a:r>
              <a:rPr lang="en-GB" dirty="0"/>
              <a:t>You can also build a </a:t>
            </a:r>
            <a:r>
              <a:rPr lang="en-GB" b="1" dirty="0"/>
              <a:t>galaxy schema</a:t>
            </a:r>
            <a:r>
              <a:rPr lang="en-GB" dirty="0"/>
              <a:t>: multiple fact tables + shared dimensions</a:t>
            </a:r>
          </a:p>
          <a:p>
            <a:pPr>
              <a:buNone/>
            </a:pPr>
            <a:r>
              <a:rPr lang="en-GB" dirty="0"/>
              <a:t>Use a galaxy schema for multiple business processes (Sales, Finance, Production...)</a:t>
            </a:r>
          </a:p>
          <a:p>
            <a:pPr>
              <a:buNone/>
            </a:pPr>
            <a:r>
              <a:rPr lang="en-GB" dirty="0"/>
              <a:t>Important: each fact table should represent a </a:t>
            </a:r>
            <a:r>
              <a:rPr lang="en-GB" b="1" dirty="0"/>
              <a:t>separate, clear topic</a:t>
            </a:r>
            <a:endParaRPr lang="en-GB" dirty="0"/>
          </a:p>
          <a:p>
            <a:pPr>
              <a:buNone/>
            </a:pPr>
            <a:r>
              <a:rPr lang="en-GB" dirty="0"/>
              <a:t>Avoid overlapping facts across tables unless there's a strong reason</a:t>
            </a:r>
          </a:p>
          <a:p>
            <a:r>
              <a:rPr lang="en-GB" dirty="0"/>
              <a:t>Design should reflect business logic and improve performance</a:t>
            </a:r>
          </a:p>
        </p:txBody>
      </p:sp>
      <p:sp>
        <p:nvSpPr>
          <p:cNvPr id="4" name="Slide Number Placeholder 3">
            <a:extLst>
              <a:ext uri="{FF2B5EF4-FFF2-40B4-BE49-F238E27FC236}">
                <a16:creationId xmlns:a16="http://schemas.microsoft.com/office/drawing/2014/main" id="{3A688EE5-150E-1D66-3804-FC75118A2737}"/>
              </a:ext>
            </a:extLst>
          </p:cNvPr>
          <p:cNvSpPr>
            <a:spLocks noGrp="1"/>
          </p:cNvSpPr>
          <p:nvPr>
            <p:ph type="sldNum" sz="quarter" idx="5"/>
          </p:nvPr>
        </p:nvSpPr>
        <p:spPr/>
        <p:txBody>
          <a:bodyPr/>
          <a:lstStyle/>
          <a:p>
            <a:fld id="{FA348E04-0EBB-4353-85D9-D05776E21CA0}" type="slidenum">
              <a:rPr lang="en-NL" smtClean="0"/>
              <a:t>19</a:t>
            </a:fld>
            <a:endParaRPr lang="en-NL"/>
          </a:p>
        </p:txBody>
      </p:sp>
    </p:spTree>
    <p:extLst>
      <p:ext uri="{BB962C8B-B14F-4D97-AF65-F5344CB8AC3E}">
        <p14:creationId xmlns:p14="http://schemas.microsoft.com/office/powerpoint/2010/main" val="87110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E3535-8AE2-1CF1-9084-3A5FCB374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2F3DD-FFC2-5858-7BE2-EDFF9B9E1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DC47F-8620-1478-1B2C-3005501475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Avoid using bidirectional relationships unless absolutely necessary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increase the risk of an ambiguous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Ambiguity occurs when there are multiple filter paths between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can lead to incorrect or unexpected results in your visuals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a model where filters can reach the Sales table through different routes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Power BI may not know which path to use, causing confusion in your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practice: use single direction filtering from dimension to fact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really need multiple filter paths, consider using DAX functions like TREATAS or CROSSFILTER explicitly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Always validate your data when using complex filter relationships</a:t>
            </a:r>
          </a:p>
        </p:txBody>
      </p:sp>
      <p:sp>
        <p:nvSpPr>
          <p:cNvPr id="4" name="Slide Number Placeholder 3">
            <a:extLst>
              <a:ext uri="{FF2B5EF4-FFF2-40B4-BE49-F238E27FC236}">
                <a16:creationId xmlns:a16="http://schemas.microsoft.com/office/drawing/2014/main" id="{93597635-9E16-EE21-BB3C-91D5F13B4441}"/>
              </a:ext>
            </a:extLst>
          </p:cNvPr>
          <p:cNvSpPr>
            <a:spLocks noGrp="1"/>
          </p:cNvSpPr>
          <p:nvPr>
            <p:ph type="sldNum" sz="quarter" idx="5"/>
          </p:nvPr>
        </p:nvSpPr>
        <p:spPr/>
        <p:txBody>
          <a:bodyPr/>
          <a:lstStyle/>
          <a:p>
            <a:fld id="{FA348E04-0EBB-4353-85D9-D05776E21CA0}" type="slidenum">
              <a:rPr lang="en-NL" smtClean="0"/>
              <a:t>20</a:t>
            </a:fld>
            <a:endParaRPr lang="en-NL"/>
          </a:p>
        </p:txBody>
      </p:sp>
    </p:spTree>
    <p:extLst>
      <p:ext uri="{BB962C8B-B14F-4D97-AF65-F5344CB8AC3E}">
        <p14:creationId xmlns:p14="http://schemas.microsoft.com/office/powerpoint/2010/main" val="1549588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41047-F3A4-16C0-8928-45F7346B4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E39B4-04E9-121C-C385-A323C6711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CE3D7-0888-2802-9DC8-BE355D651CBE}"/>
              </a:ext>
            </a:extLst>
          </p:cNvPr>
          <p:cNvSpPr>
            <a:spLocks noGrp="1"/>
          </p:cNvSpPr>
          <p:nvPr>
            <p:ph type="body" idx="1"/>
          </p:nvPr>
        </p:nvSpPr>
        <p:spPr/>
        <p:txBody>
          <a:bodyPr/>
          <a:lstStyle/>
          <a:p>
            <a:pPr>
              <a:buNone/>
            </a:pPr>
            <a:r>
              <a:rPr lang="en-GB" dirty="0"/>
              <a:t>In this example, we have a bidirectional relationship between </a:t>
            </a:r>
            <a:r>
              <a:rPr lang="en-GB" b="1" dirty="0"/>
              <a:t>Fact Sales</a:t>
            </a:r>
            <a:r>
              <a:rPr lang="en-GB" dirty="0"/>
              <a:t> and </a:t>
            </a:r>
            <a:r>
              <a:rPr lang="en-GB" b="1" dirty="0"/>
              <a:t>Dim Product</a:t>
            </a:r>
            <a:r>
              <a:rPr lang="en-GB" dirty="0"/>
              <a:t>.</a:t>
            </a:r>
          </a:p>
          <a:p>
            <a:pPr>
              <a:buNone/>
            </a:pPr>
            <a:r>
              <a:rPr lang="en-GB" dirty="0"/>
              <a:t>The </a:t>
            </a:r>
            <a:r>
              <a:rPr lang="en-GB" b="1" dirty="0"/>
              <a:t>Inventory</a:t>
            </a:r>
            <a:r>
              <a:rPr lang="en-GB" dirty="0"/>
              <a:t> table shows 100 units for each product on </a:t>
            </a:r>
            <a:r>
              <a:rPr lang="en-GB" b="1" dirty="0"/>
              <a:t>January 1st</a:t>
            </a:r>
            <a:r>
              <a:rPr lang="en-GB" dirty="0"/>
              <a:t>.</a:t>
            </a:r>
          </a:p>
          <a:p>
            <a:pPr>
              <a:buNone/>
            </a:pPr>
            <a:r>
              <a:rPr lang="en-GB" dirty="0"/>
              <a:t>Normally, Power BI filters directly from </a:t>
            </a:r>
            <a:r>
              <a:rPr lang="en-GB" b="1" dirty="0"/>
              <a:t>Date → Inventory</a:t>
            </a:r>
            <a:r>
              <a:rPr lang="en-GB" dirty="0"/>
              <a:t>, which shows correct results.</a:t>
            </a:r>
          </a:p>
          <a:p>
            <a:pPr>
              <a:buNone/>
            </a:pPr>
            <a:r>
              <a:rPr lang="en-GB" dirty="0"/>
              <a:t>But with bidirectional filtering, Power BI can take an </a:t>
            </a:r>
            <a:r>
              <a:rPr lang="en-GB" b="1" dirty="0"/>
              <a:t>indirect path</a:t>
            </a:r>
            <a:r>
              <a:rPr lang="en-GB" dirty="0"/>
              <a:t>:</a:t>
            </a:r>
          </a:p>
          <a:p>
            <a:pPr>
              <a:buFont typeface="Arial" panose="020B0604020202020204" pitchFamily="34" charset="0"/>
              <a:buChar char="•"/>
            </a:pPr>
            <a:r>
              <a:rPr lang="en-GB" dirty="0"/>
              <a:t>Date filter goes to </a:t>
            </a:r>
            <a:r>
              <a:rPr lang="en-GB" b="1" dirty="0"/>
              <a:t>Fact Sales</a:t>
            </a:r>
            <a:r>
              <a:rPr lang="en-GB" dirty="0"/>
              <a:t> (shows 2 Apples sold).</a:t>
            </a:r>
          </a:p>
          <a:p>
            <a:pPr>
              <a:buFont typeface="Arial" panose="020B0604020202020204" pitchFamily="34" charset="0"/>
              <a:buChar char="•"/>
            </a:pPr>
            <a:r>
              <a:rPr lang="en-GB" dirty="0"/>
              <a:t>That filters </a:t>
            </a:r>
            <a:r>
              <a:rPr lang="en-GB" b="1" dirty="0"/>
              <a:t>Dim Product</a:t>
            </a:r>
            <a:r>
              <a:rPr lang="en-GB" dirty="0"/>
              <a:t> (only Apples remain).</a:t>
            </a:r>
          </a:p>
          <a:p>
            <a:pPr>
              <a:buFont typeface="Arial" panose="020B0604020202020204" pitchFamily="34" charset="0"/>
              <a:buChar char="•"/>
            </a:pPr>
            <a:r>
              <a:rPr lang="en-GB" dirty="0"/>
              <a:t>Then filters </a:t>
            </a:r>
            <a:r>
              <a:rPr lang="en-GB" b="1" dirty="0"/>
              <a:t>Inventory</a:t>
            </a:r>
            <a:r>
              <a:rPr lang="en-GB" dirty="0"/>
              <a:t> → only </a:t>
            </a:r>
            <a:r>
              <a:rPr lang="en-GB" b="1" dirty="0"/>
              <a:t>Apples</a:t>
            </a:r>
            <a:r>
              <a:rPr lang="en-GB" dirty="0"/>
              <a:t> are shown.</a:t>
            </a:r>
          </a:p>
          <a:p>
            <a:pPr>
              <a:buNone/>
            </a:pPr>
            <a:r>
              <a:rPr lang="en-GB" dirty="0"/>
              <a:t>The result: </a:t>
            </a:r>
            <a:r>
              <a:rPr lang="en-GB" b="1" dirty="0"/>
              <a:t>Bananas and Oranges are missing</a:t>
            </a:r>
            <a:r>
              <a:rPr lang="en-GB" dirty="0"/>
              <a:t> from the report.</a:t>
            </a:r>
          </a:p>
          <a:p>
            <a:pPr>
              <a:buNone/>
            </a:pPr>
            <a:r>
              <a:rPr lang="en-GB" dirty="0"/>
              <a:t>This leads to </a:t>
            </a:r>
            <a:r>
              <a:rPr lang="en-GB" b="1" dirty="0"/>
              <a:t>incomplete and incorrect results</a:t>
            </a:r>
            <a:r>
              <a:rPr lang="en-GB" dirty="0"/>
              <a:t>.</a:t>
            </a:r>
          </a:p>
          <a:p>
            <a:pPr>
              <a:buNone/>
            </a:pPr>
            <a:r>
              <a:rPr lang="en-GB" dirty="0"/>
              <a:t>In large models with many fact and dimension tables, this problem becomes harder to detect.</a:t>
            </a:r>
          </a:p>
          <a:p>
            <a:pPr>
              <a:buNone/>
            </a:pPr>
            <a:r>
              <a:rPr lang="en-GB" dirty="0"/>
              <a:t>You lose control over the </a:t>
            </a:r>
            <a:r>
              <a:rPr lang="en-GB" b="1" dirty="0"/>
              <a:t>filter paths</a:t>
            </a:r>
            <a:r>
              <a:rPr lang="en-GB" dirty="0"/>
              <a:t> in your model.</a:t>
            </a:r>
          </a:p>
          <a:p>
            <a:r>
              <a:rPr lang="en-GB" b="1" dirty="0"/>
              <a:t>Avoid bidirectional relationships</a:t>
            </a:r>
            <a:r>
              <a:rPr lang="en-GB" dirty="0"/>
              <a:t> to prevent ambiguous results and data errors.</a:t>
            </a:r>
          </a:p>
        </p:txBody>
      </p:sp>
      <p:sp>
        <p:nvSpPr>
          <p:cNvPr id="4" name="Slide Number Placeholder 3">
            <a:extLst>
              <a:ext uri="{FF2B5EF4-FFF2-40B4-BE49-F238E27FC236}">
                <a16:creationId xmlns:a16="http://schemas.microsoft.com/office/drawing/2014/main" id="{F4A907B4-0A8C-3EE9-B43D-6439F2165E51}"/>
              </a:ext>
            </a:extLst>
          </p:cNvPr>
          <p:cNvSpPr>
            <a:spLocks noGrp="1"/>
          </p:cNvSpPr>
          <p:nvPr>
            <p:ph type="sldNum" sz="quarter" idx="5"/>
          </p:nvPr>
        </p:nvSpPr>
        <p:spPr/>
        <p:txBody>
          <a:bodyPr/>
          <a:lstStyle/>
          <a:p>
            <a:fld id="{FA348E04-0EBB-4353-85D9-D05776E21CA0}" type="slidenum">
              <a:rPr lang="en-NL" smtClean="0"/>
              <a:t>21</a:t>
            </a:fld>
            <a:endParaRPr lang="en-NL"/>
          </a:p>
        </p:txBody>
      </p:sp>
    </p:spTree>
    <p:extLst>
      <p:ext uri="{BB962C8B-B14F-4D97-AF65-F5344CB8AC3E}">
        <p14:creationId xmlns:p14="http://schemas.microsoft.com/office/powerpoint/2010/main" val="325635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first thing you should ask yourself is why the data model is important?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It’s the foundation of everything you do in Power BI.</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Many customers ask me:</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“My report is slow — can you fix it?”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In 80% of cases, the root cause is a poor data model.</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A good data model reduces redundancy and improves performance.</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I often see long and complex DAX queries.</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Sometimes that’s necessary, but usually it means the model isn’t optimal.</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better your data model, the simpler your DAX becomes.</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And simpler DAX = faster reports.</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Power BI uses the </a:t>
            </a:r>
            <a:r>
              <a:rPr lang="en-GB" sz="1200" b="1" kern="100" dirty="0">
                <a:effectLst/>
                <a:latin typeface="Aptos" panose="020B0004020202020204" pitchFamily="34" charset="0"/>
                <a:ea typeface="Aptos" panose="020B0004020202020204" pitchFamily="34" charset="0"/>
                <a:cs typeface="Times New Roman" panose="02020603050405020304" pitchFamily="18" charset="0"/>
              </a:rPr>
              <a:t>VertiPaq engine</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It’s optimized for well-structured data models.</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VertiPaq compresses data to improve memory efficiency.</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Power BI is an </a:t>
            </a:r>
            <a:r>
              <a:rPr lang="en-GB" sz="1200" b="1" kern="100" dirty="0">
                <a:effectLst/>
                <a:latin typeface="Aptos" panose="020B0004020202020204" pitchFamily="34" charset="0"/>
                <a:ea typeface="Aptos" panose="020B0004020202020204" pitchFamily="34" charset="0"/>
                <a:cs typeface="Times New Roman" panose="02020603050405020304" pitchFamily="18" charset="0"/>
              </a:rPr>
              <a:t>in-memory tool</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a:t>
            </a:r>
            <a:br>
              <a:rPr lang="en-GB"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RAM is expensive — so compression matters.</a:t>
            </a:r>
            <a:br>
              <a:rPr lang="en-NL" sz="1200" kern="100" dirty="0">
                <a:effectLst/>
                <a:latin typeface="Aptos" panose="020B0004020202020204" pitchFamily="34" charset="0"/>
                <a:ea typeface="Aptos" panose="020B0004020202020204" pitchFamily="34" charset="0"/>
                <a:cs typeface="Times New Roman" panose="02020603050405020304" pitchFamily="18" charset="0"/>
              </a:rPr>
            </a:br>
            <a:r>
              <a:rPr lang="en-GB" sz="1200" kern="100" dirty="0">
                <a:effectLst/>
                <a:latin typeface="Aptos" panose="020B0004020202020204" pitchFamily="34" charset="0"/>
                <a:ea typeface="Aptos" panose="020B0004020202020204" pitchFamily="34" charset="0"/>
                <a:cs typeface="Times New Roman" panose="02020603050405020304" pitchFamily="18" charset="0"/>
              </a:rPr>
              <a:t>→ The more efficiently you compress, the more data you can store.</a:t>
            </a:r>
            <a:endParaRPr lang="en-NL"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FA348E04-0EBB-4353-85D9-D05776E21CA0}" type="slidenum">
              <a:rPr lang="en-NL" smtClean="0"/>
              <a:t>4</a:t>
            </a:fld>
            <a:endParaRPr lang="en-NL"/>
          </a:p>
        </p:txBody>
      </p:sp>
    </p:spTree>
    <p:extLst>
      <p:ext uri="{BB962C8B-B14F-4D97-AF65-F5344CB8AC3E}">
        <p14:creationId xmlns:p14="http://schemas.microsoft.com/office/powerpoint/2010/main" val="3960161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40F9-25BB-92F3-8F40-3CD74C926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5A90C-A5F0-FCE8-E0FC-BB8CFE5BFC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69D72-B84A-DA20-B883-0E8FDD90C66E}"/>
              </a:ext>
            </a:extLst>
          </p:cNvPr>
          <p:cNvSpPr>
            <a:spLocks noGrp="1"/>
          </p:cNvSpPr>
          <p:nvPr>
            <p:ph type="body" idx="1"/>
          </p:nvPr>
        </p:nvSpPr>
        <p:spPr/>
        <p:txBody>
          <a:bodyPr/>
          <a:lstStyle/>
          <a:p>
            <a:r>
              <a:rPr lang="en-GB" b="1" dirty="0"/>
              <a:t>Multiple date tables</a:t>
            </a:r>
            <a:r>
              <a:rPr lang="en-GB" dirty="0"/>
              <a:t>: Sometimes used when a fact table has several date columns, each connected to a separate 'Date' table.</a:t>
            </a:r>
          </a:p>
          <a:p>
            <a:r>
              <a:rPr lang="en-GB" b="1" dirty="0"/>
              <a:t>Inactive relationships</a:t>
            </a:r>
            <a:r>
              <a:rPr lang="en-GB" dirty="0"/>
              <a:t>: Only one active relationship can exist between a dimension and fact table at a time. Additional relationships appear as dotted lines (inactive).</a:t>
            </a:r>
          </a:p>
          <a:p>
            <a:r>
              <a:rPr lang="en-GB" b="1" dirty="0"/>
              <a:t>Inefficient solution</a:t>
            </a:r>
            <a:r>
              <a:rPr lang="en-GB" dirty="0"/>
              <a:t>: Creating multiple 'Date' tables duplicates data unnecessarily.</a:t>
            </a:r>
          </a:p>
          <a:p>
            <a:r>
              <a:rPr lang="en-GB" b="1" dirty="0"/>
              <a:t>Better approach</a:t>
            </a:r>
            <a:r>
              <a:rPr lang="en-GB" dirty="0"/>
              <a:t>: Use inactive relationships with DAX queries to activate them when needed, avoiding data duplication.</a:t>
            </a:r>
          </a:p>
          <a:p>
            <a:r>
              <a:rPr lang="en-GB" b="1" dirty="0"/>
              <a:t>Example</a:t>
            </a:r>
            <a:r>
              <a:rPr lang="en-GB" dirty="0"/>
              <a:t>: A demonstration of how to activate inactive relationships with DAX will follow.</a:t>
            </a:r>
          </a:p>
        </p:txBody>
      </p:sp>
      <p:sp>
        <p:nvSpPr>
          <p:cNvPr id="4" name="Slide Number Placeholder 3">
            <a:extLst>
              <a:ext uri="{FF2B5EF4-FFF2-40B4-BE49-F238E27FC236}">
                <a16:creationId xmlns:a16="http://schemas.microsoft.com/office/drawing/2014/main" id="{DAF0ACD8-A714-947A-C8F2-D38516E65C98}"/>
              </a:ext>
            </a:extLst>
          </p:cNvPr>
          <p:cNvSpPr>
            <a:spLocks noGrp="1"/>
          </p:cNvSpPr>
          <p:nvPr>
            <p:ph type="sldNum" sz="quarter" idx="5"/>
          </p:nvPr>
        </p:nvSpPr>
        <p:spPr/>
        <p:txBody>
          <a:bodyPr/>
          <a:lstStyle/>
          <a:p>
            <a:fld id="{FA348E04-0EBB-4353-85D9-D05776E21CA0}" type="slidenum">
              <a:rPr lang="en-NL" smtClean="0"/>
              <a:t>22</a:t>
            </a:fld>
            <a:endParaRPr lang="en-NL"/>
          </a:p>
        </p:txBody>
      </p:sp>
    </p:spTree>
    <p:extLst>
      <p:ext uri="{BB962C8B-B14F-4D97-AF65-F5344CB8AC3E}">
        <p14:creationId xmlns:p14="http://schemas.microsoft.com/office/powerpoint/2010/main" val="2069589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A14A9-696A-57EC-CA7D-B946D7DED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D17E9-07B2-A546-09A7-1AA74A5DC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37BD7-C799-CCA8-410C-F6B657BB21A1}"/>
              </a:ext>
            </a:extLst>
          </p:cNvPr>
          <p:cNvSpPr>
            <a:spLocks noGrp="1"/>
          </p:cNvSpPr>
          <p:nvPr>
            <p:ph type="body" idx="1"/>
          </p:nvPr>
        </p:nvSpPr>
        <p:spPr/>
        <p:txBody>
          <a:bodyPr/>
          <a:lstStyle/>
          <a:p>
            <a:pPr>
              <a:buNone/>
            </a:pPr>
            <a:r>
              <a:rPr lang="en-GB" dirty="0"/>
              <a:t>Avoid using </a:t>
            </a:r>
            <a:r>
              <a:rPr lang="en-GB" b="1" dirty="0"/>
              <a:t>multiple Date tables</a:t>
            </a:r>
            <a:r>
              <a:rPr lang="en-GB" dirty="0"/>
              <a:t> to compare dates — it’s not necessary</a:t>
            </a:r>
          </a:p>
          <a:p>
            <a:pPr>
              <a:buNone/>
            </a:pPr>
            <a:r>
              <a:rPr lang="en-GB" dirty="0"/>
              <a:t>Use </a:t>
            </a:r>
            <a:r>
              <a:rPr lang="en-GB" b="1" dirty="0"/>
              <a:t>one central Date table</a:t>
            </a:r>
            <a:r>
              <a:rPr lang="en-GB" dirty="0"/>
              <a:t> for all your date relationships</a:t>
            </a:r>
          </a:p>
          <a:p>
            <a:pPr>
              <a:buNone/>
            </a:pPr>
            <a:r>
              <a:rPr lang="en-GB" dirty="0"/>
              <a:t>You can create </a:t>
            </a:r>
            <a:r>
              <a:rPr lang="en-GB" b="1" dirty="0"/>
              <a:t>multiple relationships</a:t>
            </a:r>
            <a:r>
              <a:rPr lang="en-GB" dirty="0"/>
              <a:t> between the Date table and your Fact table</a:t>
            </a:r>
          </a:p>
          <a:p>
            <a:pPr>
              <a:buFont typeface="Arial" panose="020B0604020202020204" pitchFamily="34" charset="0"/>
              <a:buChar char="•"/>
            </a:pPr>
            <a:r>
              <a:rPr lang="en-GB" dirty="0"/>
              <a:t>Only </a:t>
            </a:r>
            <a:r>
              <a:rPr lang="en-GB" b="1" dirty="0"/>
              <a:t>one relationship can be active</a:t>
            </a:r>
            <a:r>
              <a:rPr lang="en-GB" dirty="0"/>
              <a:t> at a time</a:t>
            </a:r>
          </a:p>
          <a:p>
            <a:pPr>
              <a:buFont typeface="Arial" panose="020B0604020202020204" pitchFamily="34" charset="0"/>
              <a:buChar char="•"/>
            </a:pPr>
            <a:r>
              <a:rPr lang="en-GB" dirty="0"/>
              <a:t>Others remain </a:t>
            </a:r>
            <a:r>
              <a:rPr lang="en-GB" b="1" dirty="0"/>
              <a:t>inactive</a:t>
            </a:r>
            <a:r>
              <a:rPr lang="en-GB" dirty="0"/>
              <a:t> (shown as dotted lines in the model)</a:t>
            </a:r>
          </a:p>
          <a:p>
            <a:pPr>
              <a:buNone/>
            </a:pPr>
            <a:r>
              <a:rPr lang="en-GB" dirty="0"/>
              <a:t>Use USERELATIONSHIP() in DAX to </a:t>
            </a:r>
            <a:r>
              <a:rPr lang="en-GB" b="1" dirty="0"/>
              <a:t>activate an inactive relationship temporarily</a:t>
            </a:r>
            <a:endParaRPr lang="en-GB" dirty="0"/>
          </a:p>
          <a:p>
            <a:pPr>
              <a:buFont typeface="Arial" panose="020B0604020202020204" pitchFamily="34" charset="0"/>
              <a:buChar char="•"/>
            </a:pPr>
            <a:r>
              <a:rPr lang="en-GB" dirty="0"/>
              <a:t>Example: Compare Order Date (active) vs Due Date (inactive)</a:t>
            </a:r>
          </a:p>
          <a:p>
            <a:pPr>
              <a:buFont typeface="Arial" panose="020B0604020202020204" pitchFamily="34" charset="0"/>
              <a:buChar char="•"/>
            </a:pPr>
            <a:r>
              <a:rPr lang="en-GB" dirty="0"/>
              <a:t>Wrap your measure in CALCULATE() and use USERELATIONSHIP() for the second date</a:t>
            </a:r>
          </a:p>
          <a:p>
            <a:pPr>
              <a:buNone/>
            </a:pPr>
            <a:r>
              <a:rPr lang="en-GB" dirty="0"/>
              <a:t>Keeps your model </a:t>
            </a:r>
            <a:r>
              <a:rPr lang="en-GB" b="1" dirty="0"/>
              <a:t>clean</a:t>
            </a:r>
            <a:r>
              <a:rPr lang="en-GB" dirty="0"/>
              <a:t>, </a:t>
            </a:r>
            <a:r>
              <a:rPr lang="en-GB" b="1" dirty="0"/>
              <a:t>simple</a:t>
            </a:r>
            <a:r>
              <a:rPr lang="en-GB" dirty="0"/>
              <a:t>, and </a:t>
            </a:r>
            <a:r>
              <a:rPr lang="en-GB" b="1" dirty="0"/>
              <a:t>optimized</a:t>
            </a:r>
            <a:endParaRPr lang="en-GB" dirty="0"/>
          </a:p>
          <a:p>
            <a:r>
              <a:rPr lang="en-GB" dirty="0"/>
              <a:t>Recommended pattern: </a:t>
            </a:r>
            <a:r>
              <a:rPr lang="en-GB" b="1" dirty="0"/>
              <a:t>Single Date table + multiple relationships</a:t>
            </a:r>
            <a:r>
              <a:rPr lang="en-GB" dirty="0"/>
              <a:t>, not multiple Date tables</a:t>
            </a:r>
          </a:p>
        </p:txBody>
      </p:sp>
      <p:sp>
        <p:nvSpPr>
          <p:cNvPr id="4" name="Slide Number Placeholder 3">
            <a:extLst>
              <a:ext uri="{FF2B5EF4-FFF2-40B4-BE49-F238E27FC236}">
                <a16:creationId xmlns:a16="http://schemas.microsoft.com/office/drawing/2014/main" id="{7AAC8BD8-C2D9-142C-43F9-54407845A3A6}"/>
              </a:ext>
            </a:extLst>
          </p:cNvPr>
          <p:cNvSpPr>
            <a:spLocks noGrp="1"/>
          </p:cNvSpPr>
          <p:nvPr>
            <p:ph type="sldNum" sz="quarter" idx="5"/>
          </p:nvPr>
        </p:nvSpPr>
        <p:spPr/>
        <p:txBody>
          <a:bodyPr/>
          <a:lstStyle/>
          <a:p>
            <a:fld id="{FA348E04-0EBB-4353-85D9-D05776E21CA0}" type="slidenum">
              <a:rPr lang="en-NL" smtClean="0"/>
              <a:t>23</a:t>
            </a:fld>
            <a:endParaRPr lang="en-NL"/>
          </a:p>
        </p:txBody>
      </p:sp>
    </p:spTree>
    <p:extLst>
      <p:ext uri="{BB962C8B-B14F-4D97-AF65-F5344CB8AC3E}">
        <p14:creationId xmlns:p14="http://schemas.microsoft.com/office/powerpoint/2010/main" val="3524247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C5B6A-B343-46CC-E8B0-5F300302D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BA0D-837F-5110-39A6-A5CC81AD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12A2D-FB3A-1E07-451F-19B892C6B1A2}"/>
              </a:ext>
            </a:extLst>
          </p:cNvPr>
          <p:cNvSpPr>
            <a:spLocks noGrp="1"/>
          </p:cNvSpPr>
          <p:nvPr>
            <p:ph type="body" idx="1"/>
          </p:nvPr>
        </p:nvSpPr>
        <p:spPr/>
        <p:txBody>
          <a:bodyPr/>
          <a:lstStyle/>
          <a:p>
            <a:pPr>
              <a:buNone/>
            </a:pPr>
            <a:r>
              <a:rPr lang="en-GB" dirty="0"/>
              <a:t>A well-designed data model starts with understanding report requirements</a:t>
            </a:r>
          </a:p>
          <a:p>
            <a:pPr>
              <a:buNone/>
            </a:pPr>
            <a:r>
              <a:rPr lang="en-GB" dirty="0"/>
              <a:t>Determine the necessary level of detail (e.g. daily totals vs. individual transactions)</a:t>
            </a:r>
          </a:p>
          <a:p>
            <a:pPr>
              <a:buNone/>
            </a:pPr>
            <a:r>
              <a:rPr lang="en-GB" dirty="0"/>
              <a:t>More rows in your fact table = higher memory usage and slower performance</a:t>
            </a:r>
          </a:p>
          <a:p>
            <a:pPr>
              <a:buNone/>
            </a:pPr>
            <a:r>
              <a:rPr lang="en-GB" dirty="0"/>
              <a:t>Only include detailed data if it’s essential for the report</a:t>
            </a:r>
          </a:p>
          <a:p>
            <a:pPr>
              <a:buNone/>
            </a:pPr>
            <a:r>
              <a:rPr lang="en-GB" dirty="0"/>
              <a:t>Aggregating data before loading it into Power BI reduces memory usage</a:t>
            </a:r>
          </a:p>
          <a:p>
            <a:pPr>
              <a:buNone/>
            </a:pPr>
            <a:r>
              <a:rPr lang="en-GB" dirty="0"/>
              <a:t>Example: daily sales totals require fewer rows than full transaction data</a:t>
            </a:r>
          </a:p>
          <a:p>
            <a:pPr>
              <a:buNone/>
            </a:pPr>
            <a:r>
              <a:rPr lang="en-GB" dirty="0"/>
              <a:t>Always ask: </a:t>
            </a:r>
            <a:r>
              <a:rPr lang="en-GB" i="1" dirty="0"/>
              <a:t>What is the lowest detail level we need?</a:t>
            </a:r>
            <a:endParaRPr lang="en-GB" dirty="0"/>
          </a:p>
          <a:p>
            <a:r>
              <a:rPr lang="en-GB" dirty="0"/>
              <a:t>This decision significantly impacts model performance and clarity</a:t>
            </a:r>
          </a:p>
        </p:txBody>
      </p:sp>
      <p:sp>
        <p:nvSpPr>
          <p:cNvPr id="4" name="Slide Number Placeholder 3">
            <a:extLst>
              <a:ext uri="{FF2B5EF4-FFF2-40B4-BE49-F238E27FC236}">
                <a16:creationId xmlns:a16="http://schemas.microsoft.com/office/drawing/2014/main" id="{74C264DC-A17C-FBBD-6A48-A0E78697415A}"/>
              </a:ext>
            </a:extLst>
          </p:cNvPr>
          <p:cNvSpPr>
            <a:spLocks noGrp="1"/>
          </p:cNvSpPr>
          <p:nvPr>
            <p:ph type="sldNum" sz="quarter" idx="5"/>
          </p:nvPr>
        </p:nvSpPr>
        <p:spPr/>
        <p:txBody>
          <a:bodyPr/>
          <a:lstStyle/>
          <a:p>
            <a:fld id="{FA348E04-0EBB-4353-85D9-D05776E21CA0}" type="slidenum">
              <a:rPr lang="en-NL" smtClean="0"/>
              <a:t>24</a:t>
            </a:fld>
            <a:endParaRPr lang="en-NL"/>
          </a:p>
        </p:txBody>
      </p:sp>
    </p:spTree>
    <p:extLst>
      <p:ext uri="{BB962C8B-B14F-4D97-AF65-F5344CB8AC3E}">
        <p14:creationId xmlns:p14="http://schemas.microsoft.com/office/powerpoint/2010/main" val="122745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8580C-685D-53E7-E1F7-6F9B1523D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72AC4-A16C-40E7-8E4C-CF47F08C3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62EB6-CBC8-F4BB-BF9B-A28C3CFA6B65}"/>
              </a:ext>
            </a:extLst>
          </p:cNvPr>
          <p:cNvSpPr>
            <a:spLocks noGrp="1"/>
          </p:cNvSpPr>
          <p:nvPr>
            <p:ph type="body" idx="1"/>
          </p:nvPr>
        </p:nvSpPr>
        <p:spPr/>
        <p:txBody>
          <a:bodyPr/>
          <a:lstStyle/>
          <a:p>
            <a:pPr>
              <a:buNone/>
            </a:pPr>
            <a:r>
              <a:rPr lang="en-GB" dirty="0"/>
              <a:t>Many-to-many relationships are weak and should generally be avoided in Power BI.</a:t>
            </a:r>
          </a:p>
          <a:p>
            <a:pPr>
              <a:buNone/>
            </a:pPr>
            <a:r>
              <a:rPr lang="en-GB" dirty="0"/>
              <a:t>A classic example: one writer can write many books, and one book can have multiple writers.</a:t>
            </a:r>
          </a:p>
          <a:p>
            <a:pPr>
              <a:buNone/>
            </a:pPr>
            <a:r>
              <a:rPr lang="en-GB" dirty="0"/>
              <a:t>Direct relationships between Books and Writers tables lead to ambiguity and unreliable results.</a:t>
            </a:r>
          </a:p>
          <a:p>
            <a:pPr>
              <a:buNone/>
            </a:pPr>
            <a:r>
              <a:rPr lang="en-GB" dirty="0"/>
              <a:t>Use a </a:t>
            </a:r>
            <a:r>
              <a:rPr lang="en-GB" b="1" dirty="0"/>
              <a:t>bridge table</a:t>
            </a:r>
            <a:r>
              <a:rPr lang="en-GB" dirty="0"/>
              <a:t> (e.g. </a:t>
            </a:r>
            <a:r>
              <a:rPr lang="en-GB" dirty="0" err="1"/>
              <a:t>BookWriters</a:t>
            </a:r>
            <a:r>
              <a:rPr lang="en-GB" dirty="0"/>
              <a:t>) to store combinations of </a:t>
            </a:r>
            <a:r>
              <a:rPr lang="en-GB" dirty="0" err="1"/>
              <a:t>BookID</a:t>
            </a:r>
            <a:r>
              <a:rPr lang="en-GB" dirty="0"/>
              <a:t> and </a:t>
            </a:r>
            <a:r>
              <a:rPr lang="en-GB" dirty="0" err="1"/>
              <a:t>WriterID</a:t>
            </a:r>
            <a:r>
              <a:rPr lang="en-GB" dirty="0"/>
              <a:t>.</a:t>
            </a:r>
          </a:p>
          <a:p>
            <a:pPr>
              <a:buNone/>
            </a:pPr>
            <a:r>
              <a:rPr lang="en-GB" dirty="0"/>
              <a:t>Create </a:t>
            </a:r>
            <a:r>
              <a:rPr lang="en-GB" b="1" dirty="0"/>
              <a:t>two one-to-many relationships</a:t>
            </a:r>
            <a:r>
              <a:rPr lang="en-GB" dirty="0"/>
              <a:t>:</a:t>
            </a:r>
          </a:p>
          <a:p>
            <a:pPr>
              <a:buFont typeface="Arial" panose="020B0604020202020204" pitchFamily="34" charset="0"/>
              <a:buChar char="•"/>
            </a:pPr>
            <a:r>
              <a:rPr lang="en-GB" dirty="0"/>
              <a:t>Writers → </a:t>
            </a:r>
            <a:r>
              <a:rPr lang="en-GB" dirty="0" err="1"/>
              <a:t>BookWriters</a:t>
            </a:r>
            <a:endParaRPr lang="en-GB" dirty="0"/>
          </a:p>
          <a:p>
            <a:pPr>
              <a:buFont typeface="Arial" panose="020B0604020202020204" pitchFamily="34" charset="0"/>
              <a:buChar char="•"/>
            </a:pPr>
            <a:r>
              <a:rPr lang="en-GB" dirty="0"/>
              <a:t>Books → </a:t>
            </a:r>
            <a:r>
              <a:rPr lang="en-GB" dirty="0" err="1"/>
              <a:t>BookWriters</a:t>
            </a:r>
            <a:endParaRPr lang="en-GB" dirty="0"/>
          </a:p>
          <a:p>
            <a:pPr>
              <a:buNone/>
            </a:pPr>
            <a:r>
              <a:rPr lang="en-GB" dirty="0"/>
              <a:t>This replaces the </a:t>
            </a:r>
            <a:r>
              <a:rPr lang="en-GB" dirty="0" err="1"/>
              <a:t>many-to-many</a:t>
            </a:r>
            <a:r>
              <a:rPr lang="en-GB" dirty="0"/>
              <a:t> setup with two strong one-to-many relationships.</a:t>
            </a:r>
          </a:p>
          <a:p>
            <a:pPr>
              <a:buNone/>
            </a:pPr>
            <a:r>
              <a:rPr lang="en-GB" dirty="0"/>
              <a:t>To filter from Writers to Books, enable </a:t>
            </a:r>
            <a:r>
              <a:rPr lang="en-GB" b="1" dirty="0"/>
              <a:t>bidirectional filtering</a:t>
            </a:r>
            <a:r>
              <a:rPr lang="en-GB" dirty="0"/>
              <a:t> only in this specific case.</a:t>
            </a:r>
          </a:p>
          <a:p>
            <a:pPr>
              <a:buNone/>
            </a:pPr>
            <a:r>
              <a:rPr lang="en-GB" dirty="0"/>
              <a:t>This ensures the filter can flow from writer → bridge table → books.</a:t>
            </a:r>
          </a:p>
          <a:p>
            <a:pPr>
              <a:buNone/>
            </a:pPr>
            <a:r>
              <a:rPr lang="en-GB" dirty="0"/>
              <a:t>Only use bidirectional filtering when necessary and controlled — this is a valid exception.</a:t>
            </a:r>
          </a:p>
          <a:p>
            <a:r>
              <a:rPr lang="en-GB" dirty="0"/>
              <a:t>Result: a clean, performant, and reliable model with accurate filtering </a:t>
            </a:r>
            <a:r>
              <a:rPr lang="en-GB" dirty="0" err="1"/>
              <a:t>behavior</a:t>
            </a:r>
            <a:r>
              <a:rPr lang="en-GB" dirty="0"/>
              <a:t>.</a:t>
            </a:r>
          </a:p>
        </p:txBody>
      </p:sp>
      <p:sp>
        <p:nvSpPr>
          <p:cNvPr id="4" name="Slide Number Placeholder 3">
            <a:extLst>
              <a:ext uri="{FF2B5EF4-FFF2-40B4-BE49-F238E27FC236}">
                <a16:creationId xmlns:a16="http://schemas.microsoft.com/office/drawing/2014/main" id="{EB5A87C9-494E-897D-FB9C-DD32FE44A327}"/>
              </a:ext>
            </a:extLst>
          </p:cNvPr>
          <p:cNvSpPr>
            <a:spLocks noGrp="1"/>
          </p:cNvSpPr>
          <p:nvPr>
            <p:ph type="sldNum" sz="quarter" idx="5"/>
          </p:nvPr>
        </p:nvSpPr>
        <p:spPr/>
        <p:txBody>
          <a:bodyPr/>
          <a:lstStyle/>
          <a:p>
            <a:fld id="{FA348E04-0EBB-4353-85D9-D05776E21CA0}" type="slidenum">
              <a:rPr lang="en-NL" smtClean="0"/>
              <a:t>25</a:t>
            </a:fld>
            <a:endParaRPr lang="en-NL"/>
          </a:p>
        </p:txBody>
      </p:sp>
    </p:spTree>
    <p:extLst>
      <p:ext uri="{BB962C8B-B14F-4D97-AF65-F5344CB8AC3E}">
        <p14:creationId xmlns:p14="http://schemas.microsoft.com/office/powerpoint/2010/main" val="3127101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D282C-DF66-67A8-5A5E-6EDD49676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09C3CF-797B-08B5-6CEE-7F2387B48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DD43C-DB19-9DB9-A5EC-4AF4F7851D15}"/>
              </a:ext>
            </a:extLst>
          </p:cNvPr>
          <p:cNvSpPr>
            <a:spLocks noGrp="1"/>
          </p:cNvSpPr>
          <p:nvPr>
            <p:ph type="body" idx="1"/>
          </p:nvPr>
        </p:nvSpPr>
        <p:spPr/>
        <p:txBody>
          <a:bodyPr/>
          <a:lstStyle/>
          <a:p>
            <a:pPr>
              <a:buNone/>
            </a:pPr>
            <a:r>
              <a:rPr lang="en-GB" sz="1200" dirty="0"/>
              <a:t>A star schema boosts performance by simplifying structure and enabling faster queries</a:t>
            </a:r>
          </a:p>
          <a:p>
            <a:pPr>
              <a:buNone/>
            </a:pPr>
            <a:r>
              <a:rPr lang="en-GB" sz="1200" dirty="0"/>
              <a:t>Separating facts and dimensions improves processing and reduces model complexity</a:t>
            </a:r>
          </a:p>
          <a:p>
            <a:pPr>
              <a:buNone/>
            </a:pPr>
            <a:r>
              <a:rPr lang="en-GB" sz="1200" dirty="0"/>
              <a:t>Consistent data formatting helps with better compression and lowers RAM usage</a:t>
            </a:r>
          </a:p>
          <a:p>
            <a:pPr>
              <a:buNone/>
            </a:pPr>
            <a:r>
              <a:rPr lang="en-GB" sz="1200" dirty="0"/>
              <a:t>Small changes can lead to significant performance improvements</a:t>
            </a:r>
          </a:p>
          <a:p>
            <a:r>
              <a:rPr lang="en-GB" sz="1200" dirty="0"/>
              <a:t>Next: 3 key factors for optimizing compression in your data model</a:t>
            </a:r>
          </a:p>
        </p:txBody>
      </p:sp>
      <p:sp>
        <p:nvSpPr>
          <p:cNvPr id="4" name="Slide Number Placeholder 3">
            <a:extLst>
              <a:ext uri="{FF2B5EF4-FFF2-40B4-BE49-F238E27FC236}">
                <a16:creationId xmlns:a16="http://schemas.microsoft.com/office/drawing/2014/main" id="{F74A3739-A9B0-C5FB-4DE6-94EB70A913B8}"/>
              </a:ext>
            </a:extLst>
          </p:cNvPr>
          <p:cNvSpPr>
            <a:spLocks noGrp="1"/>
          </p:cNvSpPr>
          <p:nvPr>
            <p:ph type="sldNum" sz="quarter" idx="5"/>
          </p:nvPr>
        </p:nvSpPr>
        <p:spPr/>
        <p:txBody>
          <a:bodyPr/>
          <a:lstStyle/>
          <a:p>
            <a:fld id="{FA348E04-0EBB-4353-85D9-D05776E21CA0}" type="slidenum">
              <a:rPr lang="en-NL" smtClean="0"/>
              <a:t>26</a:t>
            </a:fld>
            <a:endParaRPr lang="en-NL"/>
          </a:p>
        </p:txBody>
      </p:sp>
    </p:spTree>
    <p:extLst>
      <p:ext uri="{BB962C8B-B14F-4D97-AF65-F5344CB8AC3E}">
        <p14:creationId xmlns:p14="http://schemas.microsoft.com/office/powerpoint/2010/main" val="2424241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64AA-AAA4-DF0A-39D0-4DB7D0347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B962F1-EE6D-02FB-CF24-230459C75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89C122-DADC-450D-E01F-0A50A37BB5B0}"/>
              </a:ext>
            </a:extLst>
          </p:cNvPr>
          <p:cNvSpPr>
            <a:spLocks noGrp="1"/>
          </p:cNvSpPr>
          <p:nvPr>
            <p:ph type="body" idx="1"/>
          </p:nvPr>
        </p:nvSpPr>
        <p:spPr/>
        <p:txBody>
          <a:bodyPr/>
          <a:lstStyle/>
          <a:p>
            <a:pPr>
              <a:buNone/>
            </a:pPr>
            <a:r>
              <a:rPr lang="en-GB" sz="1200" dirty="0"/>
              <a:t>Choose the correct </a:t>
            </a:r>
            <a:r>
              <a:rPr lang="en-GB" sz="1200" b="1" dirty="0"/>
              <a:t>data types</a:t>
            </a:r>
            <a:r>
              <a:rPr lang="en-GB" sz="1200" dirty="0"/>
              <a:t> to improve compression</a:t>
            </a:r>
          </a:p>
          <a:p>
            <a:pPr>
              <a:buNone/>
            </a:pPr>
            <a:r>
              <a:rPr lang="en-GB" sz="1200" dirty="0"/>
              <a:t>Avoid loading unnecessary decimal precision into your model</a:t>
            </a:r>
          </a:p>
          <a:p>
            <a:pPr>
              <a:buNone/>
            </a:pPr>
            <a:r>
              <a:rPr lang="en-GB" sz="1200" dirty="0"/>
              <a:t>Too many digits = higher cardinality = less efficient compression</a:t>
            </a:r>
          </a:p>
          <a:p>
            <a:pPr>
              <a:buNone/>
            </a:pPr>
            <a:r>
              <a:rPr lang="en-GB" sz="1200" dirty="0"/>
              <a:t>Reduce precision or convert to whole numbers where possible</a:t>
            </a:r>
          </a:p>
          <a:p>
            <a:r>
              <a:rPr lang="en-GB" sz="1200" dirty="0"/>
              <a:t>Power Query may need manual adjustments to optimize data types</a:t>
            </a:r>
          </a:p>
        </p:txBody>
      </p:sp>
      <p:sp>
        <p:nvSpPr>
          <p:cNvPr id="4" name="Slide Number Placeholder 3">
            <a:extLst>
              <a:ext uri="{FF2B5EF4-FFF2-40B4-BE49-F238E27FC236}">
                <a16:creationId xmlns:a16="http://schemas.microsoft.com/office/drawing/2014/main" id="{5BCA2774-3028-B2C4-8E92-B359ACAC8F2A}"/>
              </a:ext>
            </a:extLst>
          </p:cNvPr>
          <p:cNvSpPr>
            <a:spLocks noGrp="1"/>
          </p:cNvSpPr>
          <p:nvPr>
            <p:ph type="sldNum" sz="quarter" idx="5"/>
          </p:nvPr>
        </p:nvSpPr>
        <p:spPr/>
        <p:txBody>
          <a:bodyPr/>
          <a:lstStyle/>
          <a:p>
            <a:fld id="{FA348E04-0EBB-4353-85D9-D05776E21CA0}" type="slidenum">
              <a:rPr lang="en-NL" smtClean="0"/>
              <a:t>27</a:t>
            </a:fld>
            <a:endParaRPr lang="en-NL"/>
          </a:p>
        </p:txBody>
      </p:sp>
    </p:spTree>
    <p:extLst>
      <p:ext uri="{BB962C8B-B14F-4D97-AF65-F5344CB8AC3E}">
        <p14:creationId xmlns:p14="http://schemas.microsoft.com/office/powerpoint/2010/main" val="3364925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3B77F-39AB-3F72-FFDB-901C83E68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DD409-C281-B3E3-E25F-79277A672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DFB57-E991-A9BB-569B-5FA58CA12726}"/>
              </a:ext>
            </a:extLst>
          </p:cNvPr>
          <p:cNvSpPr>
            <a:spLocks noGrp="1"/>
          </p:cNvSpPr>
          <p:nvPr>
            <p:ph type="body" idx="1"/>
          </p:nvPr>
        </p:nvSpPr>
        <p:spPr/>
        <p:txBody>
          <a:bodyPr/>
          <a:lstStyle/>
          <a:p>
            <a:pPr>
              <a:buNone/>
            </a:pPr>
            <a:r>
              <a:rPr lang="en-GB" dirty="0"/>
              <a:t>Original dataset: 41 million rows with 11-digit decimal values</a:t>
            </a:r>
          </a:p>
          <a:p>
            <a:pPr>
              <a:buNone/>
            </a:pPr>
            <a:r>
              <a:rPr lang="en-GB" dirty="0"/>
              <a:t>Model size: 2 GB using default </a:t>
            </a:r>
            <a:r>
              <a:rPr lang="en-GB" b="1" dirty="0"/>
              <a:t>Decimal Number</a:t>
            </a:r>
            <a:r>
              <a:rPr lang="en-GB" dirty="0"/>
              <a:t> type</a:t>
            </a:r>
          </a:p>
          <a:p>
            <a:pPr>
              <a:buNone/>
            </a:pPr>
            <a:r>
              <a:rPr lang="en-GB" dirty="0"/>
              <a:t>Report only needs 4 decimals → higher precision is unnecessary</a:t>
            </a:r>
          </a:p>
          <a:p>
            <a:pPr>
              <a:buNone/>
            </a:pPr>
            <a:r>
              <a:rPr lang="en-GB" dirty="0"/>
              <a:t>Solution: convert column to </a:t>
            </a:r>
            <a:r>
              <a:rPr lang="en-GB" b="1" dirty="0"/>
              <a:t>Fixed Decimal Number</a:t>
            </a:r>
            <a:r>
              <a:rPr lang="en-GB" dirty="0"/>
              <a:t> in Power Query</a:t>
            </a:r>
          </a:p>
          <a:p>
            <a:pPr>
              <a:buNone/>
            </a:pPr>
            <a:r>
              <a:rPr lang="en-GB" dirty="0"/>
              <a:t>Fewer unique values → better compression → smaller model</a:t>
            </a:r>
          </a:p>
          <a:p>
            <a:r>
              <a:rPr lang="en-GB" dirty="0"/>
              <a:t>Simple type change can significantly improve performance</a:t>
            </a:r>
          </a:p>
        </p:txBody>
      </p:sp>
      <p:sp>
        <p:nvSpPr>
          <p:cNvPr id="4" name="Slide Number Placeholder 3">
            <a:extLst>
              <a:ext uri="{FF2B5EF4-FFF2-40B4-BE49-F238E27FC236}">
                <a16:creationId xmlns:a16="http://schemas.microsoft.com/office/drawing/2014/main" id="{27ADA11F-E4D4-2EBB-C891-C6BF532F79C0}"/>
              </a:ext>
            </a:extLst>
          </p:cNvPr>
          <p:cNvSpPr>
            <a:spLocks noGrp="1"/>
          </p:cNvSpPr>
          <p:nvPr>
            <p:ph type="sldNum" sz="quarter" idx="5"/>
          </p:nvPr>
        </p:nvSpPr>
        <p:spPr/>
        <p:txBody>
          <a:bodyPr/>
          <a:lstStyle/>
          <a:p>
            <a:fld id="{FA348E04-0EBB-4353-85D9-D05776E21CA0}" type="slidenum">
              <a:rPr lang="en-NL" smtClean="0"/>
              <a:t>28</a:t>
            </a:fld>
            <a:endParaRPr lang="en-NL"/>
          </a:p>
        </p:txBody>
      </p:sp>
    </p:spTree>
    <p:extLst>
      <p:ext uri="{BB962C8B-B14F-4D97-AF65-F5344CB8AC3E}">
        <p14:creationId xmlns:p14="http://schemas.microsoft.com/office/powerpoint/2010/main" val="4143128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20673-0743-0FA1-F78F-894DE9168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15B93-1AE9-562F-1876-620863CF6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C8F05-8D29-5DB6-AB17-17F4541FC58E}"/>
              </a:ext>
            </a:extLst>
          </p:cNvPr>
          <p:cNvSpPr>
            <a:spLocks noGrp="1"/>
          </p:cNvSpPr>
          <p:nvPr>
            <p:ph type="body" idx="1"/>
          </p:nvPr>
        </p:nvSpPr>
        <p:spPr/>
        <p:txBody>
          <a:bodyPr/>
          <a:lstStyle/>
          <a:p>
            <a:pPr>
              <a:buNone/>
            </a:pPr>
            <a:r>
              <a:rPr lang="en-GB" dirty="0"/>
              <a:t>Data type changed: </a:t>
            </a:r>
            <a:r>
              <a:rPr lang="en-GB" b="1" dirty="0"/>
              <a:t>Decimal Number → Fixed Decimal Number</a:t>
            </a:r>
            <a:endParaRPr lang="en-GB" dirty="0"/>
          </a:p>
          <a:p>
            <a:pPr>
              <a:buNone/>
            </a:pPr>
            <a:r>
              <a:rPr lang="en-GB" dirty="0"/>
              <a:t>Model size reduced from </a:t>
            </a:r>
            <a:r>
              <a:rPr lang="en-GB" b="1" dirty="0"/>
              <a:t>2 GB → 580 MB</a:t>
            </a:r>
            <a:r>
              <a:rPr lang="en-GB" dirty="0"/>
              <a:t> (25%)</a:t>
            </a:r>
          </a:p>
          <a:p>
            <a:pPr>
              <a:buNone/>
            </a:pPr>
            <a:r>
              <a:rPr lang="en-GB" dirty="0"/>
              <a:t>Fewer unique values = better compression by VertiPaq</a:t>
            </a:r>
          </a:p>
          <a:p>
            <a:pPr>
              <a:buNone/>
            </a:pPr>
            <a:r>
              <a:rPr lang="en-GB" dirty="0"/>
              <a:t>Always ask: </a:t>
            </a:r>
            <a:r>
              <a:rPr lang="en-GB" b="1" dirty="0"/>
              <a:t>“Is this data type necessary for my report?”</a:t>
            </a:r>
            <a:endParaRPr lang="en-GB" dirty="0"/>
          </a:p>
          <a:p>
            <a:pPr>
              <a:buNone/>
            </a:pPr>
            <a:r>
              <a:rPr lang="en-GB" dirty="0"/>
              <a:t>Round or simplify when precision is not needed</a:t>
            </a:r>
          </a:p>
          <a:p>
            <a:pPr>
              <a:buNone/>
            </a:pPr>
            <a:r>
              <a:rPr lang="en-GB" dirty="0"/>
              <a:t>Adjust data type in Power BI or at source for best results</a:t>
            </a:r>
          </a:p>
          <a:p>
            <a:r>
              <a:rPr lang="en-GB" dirty="0"/>
              <a:t>Small changes = big performance gains</a:t>
            </a:r>
          </a:p>
        </p:txBody>
      </p:sp>
      <p:sp>
        <p:nvSpPr>
          <p:cNvPr id="4" name="Slide Number Placeholder 3">
            <a:extLst>
              <a:ext uri="{FF2B5EF4-FFF2-40B4-BE49-F238E27FC236}">
                <a16:creationId xmlns:a16="http://schemas.microsoft.com/office/drawing/2014/main" id="{22A178A2-6CB7-C3F9-C133-B3620D2D6206}"/>
              </a:ext>
            </a:extLst>
          </p:cNvPr>
          <p:cNvSpPr>
            <a:spLocks noGrp="1"/>
          </p:cNvSpPr>
          <p:nvPr>
            <p:ph type="sldNum" sz="quarter" idx="5"/>
          </p:nvPr>
        </p:nvSpPr>
        <p:spPr/>
        <p:txBody>
          <a:bodyPr/>
          <a:lstStyle/>
          <a:p>
            <a:fld id="{FA348E04-0EBB-4353-85D9-D05776E21CA0}" type="slidenum">
              <a:rPr lang="en-NL" smtClean="0"/>
              <a:t>29</a:t>
            </a:fld>
            <a:endParaRPr lang="en-NL"/>
          </a:p>
        </p:txBody>
      </p:sp>
    </p:spTree>
    <p:extLst>
      <p:ext uri="{BB962C8B-B14F-4D97-AF65-F5344CB8AC3E}">
        <p14:creationId xmlns:p14="http://schemas.microsoft.com/office/powerpoint/2010/main" val="2534963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E5EAC-5882-9CEB-AB80-56D9B64F0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971D7-6F44-1098-5496-7A8130165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9AD0F-27CA-0293-F09B-E8BD4B000D65}"/>
              </a:ext>
            </a:extLst>
          </p:cNvPr>
          <p:cNvSpPr>
            <a:spLocks noGrp="1"/>
          </p:cNvSpPr>
          <p:nvPr>
            <p:ph type="body" idx="1"/>
          </p:nvPr>
        </p:nvSpPr>
        <p:spPr/>
        <p:txBody>
          <a:bodyPr/>
          <a:lstStyle/>
          <a:p>
            <a:pPr>
              <a:buNone/>
            </a:pPr>
            <a:r>
              <a:rPr lang="en-GB" dirty="0"/>
              <a:t>Load </a:t>
            </a:r>
            <a:r>
              <a:rPr lang="en-GB" b="1" dirty="0"/>
              <a:t>only necessary columns</a:t>
            </a:r>
            <a:r>
              <a:rPr lang="en-GB" dirty="0"/>
              <a:t> into your data model</a:t>
            </a:r>
          </a:p>
          <a:p>
            <a:pPr>
              <a:buNone/>
            </a:pPr>
            <a:r>
              <a:rPr lang="en-GB" dirty="0"/>
              <a:t>Fewer columns = </a:t>
            </a:r>
            <a:r>
              <a:rPr lang="en-GB" b="1" dirty="0"/>
              <a:t>better compression</a:t>
            </a:r>
            <a:endParaRPr lang="en-GB" dirty="0"/>
          </a:p>
          <a:p>
            <a:pPr>
              <a:buNone/>
            </a:pPr>
            <a:r>
              <a:rPr lang="en-GB" dirty="0"/>
              <a:t>VertiPaq relies on </a:t>
            </a:r>
            <a:r>
              <a:rPr lang="en-GB" b="1" dirty="0"/>
              <a:t>sort order</a:t>
            </a:r>
            <a:r>
              <a:rPr lang="en-GB" dirty="0"/>
              <a:t> for effective encoding</a:t>
            </a:r>
          </a:p>
          <a:p>
            <a:pPr>
              <a:buNone/>
            </a:pPr>
            <a:r>
              <a:rPr lang="en-GB" dirty="0"/>
              <a:t>Too many columns make sorting inefficient</a:t>
            </a:r>
          </a:p>
          <a:p>
            <a:pPr>
              <a:buNone/>
            </a:pPr>
            <a:r>
              <a:rPr lang="en-GB" dirty="0"/>
              <a:t>Aim for max </a:t>
            </a:r>
            <a:r>
              <a:rPr lang="en-GB" b="1" dirty="0"/>
              <a:t>~15 columns per table</a:t>
            </a:r>
            <a:r>
              <a:rPr lang="en-GB" dirty="0"/>
              <a:t> (guideline, not a rule)</a:t>
            </a:r>
          </a:p>
          <a:p>
            <a:r>
              <a:rPr lang="en-GB" dirty="0"/>
              <a:t>Always evaluate: </a:t>
            </a:r>
            <a:r>
              <a:rPr lang="en-GB" b="1" dirty="0"/>
              <a:t>Is this column needed in the model?</a:t>
            </a:r>
            <a:endParaRPr lang="en-GB" dirty="0"/>
          </a:p>
        </p:txBody>
      </p:sp>
      <p:sp>
        <p:nvSpPr>
          <p:cNvPr id="4" name="Slide Number Placeholder 3">
            <a:extLst>
              <a:ext uri="{FF2B5EF4-FFF2-40B4-BE49-F238E27FC236}">
                <a16:creationId xmlns:a16="http://schemas.microsoft.com/office/drawing/2014/main" id="{117EE3CD-74BA-9EDA-E71A-00AEAD2674EE}"/>
              </a:ext>
            </a:extLst>
          </p:cNvPr>
          <p:cNvSpPr>
            <a:spLocks noGrp="1"/>
          </p:cNvSpPr>
          <p:nvPr>
            <p:ph type="sldNum" sz="quarter" idx="5"/>
          </p:nvPr>
        </p:nvSpPr>
        <p:spPr/>
        <p:txBody>
          <a:bodyPr/>
          <a:lstStyle/>
          <a:p>
            <a:fld id="{FA348E04-0EBB-4353-85D9-D05776E21CA0}" type="slidenum">
              <a:rPr lang="en-NL" smtClean="0"/>
              <a:t>30</a:t>
            </a:fld>
            <a:endParaRPr lang="en-NL"/>
          </a:p>
        </p:txBody>
      </p:sp>
    </p:spTree>
    <p:extLst>
      <p:ext uri="{BB962C8B-B14F-4D97-AF65-F5344CB8AC3E}">
        <p14:creationId xmlns:p14="http://schemas.microsoft.com/office/powerpoint/2010/main" val="187280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6CEF-5BD9-8A40-1CC7-A5326AE4E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3A227-6344-F39A-BD08-1AA78524F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69E1A-162E-E931-3CB2-265F157FF2C4}"/>
              </a:ext>
            </a:extLst>
          </p:cNvPr>
          <p:cNvSpPr>
            <a:spLocks noGrp="1"/>
          </p:cNvSpPr>
          <p:nvPr>
            <p:ph type="body" idx="1"/>
          </p:nvPr>
        </p:nvSpPr>
        <p:spPr/>
        <p:txBody>
          <a:bodyPr/>
          <a:lstStyle/>
          <a:p>
            <a:pPr>
              <a:buNone/>
            </a:pPr>
            <a:r>
              <a:rPr lang="en-GB" sz="1200" dirty="0"/>
              <a:t>Avoid using </a:t>
            </a:r>
            <a:r>
              <a:rPr lang="en-GB" sz="1200" b="1" dirty="0"/>
              <a:t>calculated columns</a:t>
            </a:r>
            <a:r>
              <a:rPr lang="en-GB" sz="1200" dirty="0"/>
              <a:t> in your data model</a:t>
            </a:r>
          </a:p>
          <a:p>
            <a:pPr>
              <a:buNone/>
            </a:pPr>
            <a:r>
              <a:rPr lang="en-GB" sz="1200" dirty="0"/>
              <a:t>Use them only during </a:t>
            </a:r>
            <a:r>
              <a:rPr lang="en-GB" sz="1200" b="1" dirty="0"/>
              <a:t>development</a:t>
            </a:r>
            <a:r>
              <a:rPr lang="en-GB" sz="1200" dirty="0"/>
              <a:t> for testing logic</a:t>
            </a:r>
          </a:p>
          <a:p>
            <a:pPr>
              <a:buNone/>
            </a:pPr>
            <a:r>
              <a:rPr lang="en-GB" sz="1200" dirty="0"/>
              <a:t>Calculated columns are </a:t>
            </a:r>
            <a:r>
              <a:rPr lang="en-GB" sz="1200" b="1" dirty="0"/>
              <a:t>not fully compressed</a:t>
            </a:r>
            <a:endParaRPr lang="en-GB" sz="1200" dirty="0"/>
          </a:p>
          <a:p>
            <a:pPr>
              <a:buNone/>
            </a:pPr>
            <a:r>
              <a:rPr lang="en-GB" sz="1200" dirty="0"/>
              <a:t>They are created </a:t>
            </a:r>
            <a:r>
              <a:rPr lang="en-GB" sz="1200" b="1" dirty="0"/>
              <a:t>after the data is loaded</a:t>
            </a:r>
            <a:r>
              <a:rPr lang="en-GB" sz="1200" dirty="0"/>
              <a:t>, during processing</a:t>
            </a:r>
          </a:p>
          <a:p>
            <a:pPr>
              <a:buNone/>
            </a:pPr>
            <a:r>
              <a:rPr lang="en-GB" sz="1200" dirty="0"/>
              <a:t>Prefer creating columns in </a:t>
            </a:r>
            <a:r>
              <a:rPr lang="en-GB" sz="1200" b="1" dirty="0"/>
              <a:t>Power Query</a:t>
            </a:r>
            <a:r>
              <a:rPr lang="en-GB" sz="1200" dirty="0"/>
              <a:t> or the </a:t>
            </a:r>
            <a:r>
              <a:rPr lang="en-GB" sz="1200" b="1" dirty="0"/>
              <a:t>data warehouse</a:t>
            </a:r>
            <a:endParaRPr lang="en-GB" sz="1200" dirty="0"/>
          </a:p>
          <a:p>
            <a:r>
              <a:rPr lang="en-GB" sz="1200" dirty="0"/>
              <a:t>This ensures full compression and better </a:t>
            </a:r>
            <a:r>
              <a:rPr lang="en-GB" sz="1200" b="1" dirty="0"/>
              <a:t>performance</a:t>
            </a:r>
            <a:endParaRPr lang="en-GB" sz="1200" dirty="0"/>
          </a:p>
        </p:txBody>
      </p:sp>
      <p:sp>
        <p:nvSpPr>
          <p:cNvPr id="4" name="Slide Number Placeholder 3">
            <a:extLst>
              <a:ext uri="{FF2B5EF4-FFF2-40B4-BE49-F238E27FC236}">
                <a16:creationId xmlns:a16="http://schemas.microsoft.com/office/drawing/2014/main" id="{6374FC9F-2C82-225E-2B13-7E80BD5005F0}"/>
              </a:ext>
            </a:extLst>
          </p:cNvPr>
          <p:cNvSpPr>
            <a:spLocks noGrp="1"/>
          </p:cNvSpPr>
          <p:nvPr>
            <p:ph type="sldNum" sz="quarter" idx="5"/>
          </p:nvPr>
        </p:nvSpPr>
        <p:spPr/>
        <p:txBody>
          <a:bodyPr/>
          <a:lstStyle/>
          <a:p>
            <a:fld id="{FA348E04-0EBB-4353-85D9-D05776E21CA0}" type="slidenum">
              <a:rPr lang="en-NL" smtClean="0"/>
              <a:t>31</a:t>
            </a:fld>
            <a:endParaRPr lang="en-NL"/>
          </a:p>
        </p:txBody>
      </p:sp>
    </p:spTree>
    <p:extLst>
      <p:ext uri="{BB962C8B-B14F-4D97-AF65-F5344CB8AC3E}">
        <p14:creationId xmlns:p14="http://schemas.microsoft.com/office/powerpoint/2010/main" val="301941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Compression is very important for performance in Power BI.</a:t>
            </a:r>
          </a:p>
          <a:p>
            <a:pPr>
              <a:buNone/>
            </a:pPr>
            <a:r>
              <a:rPr lang="en-GB" dirty="0"/>
              <a:t>It’s essential to understand how data is loaded and what’s actually needed for the report.</a:t>
            </a:r>
          </a:p>
          <a:p>
            <a:pPr>
              <a:buNone/>
            </a:pPr>
            <a:r>
              <a:rPr lang="en-GB" dirty="0"/>
              <a:t>Let’s look at how compression works when we don’t change anything yet:</a:t>
            </a:r>
          </a:p>
          <a:p>
            <a:pPr>
              <a:buFont typeface="Arial" panose="020B0604020202020204" pitchFamily="34" charset="0"/>
              <a:buChar char="•"/>
            </a:pPr>
            <a:r>
              <a:rPr lang="en-GB" dirty="0"/>
              <a:t>One large Sales table = 169 MB (raw size).</a:t>
            </a:r>
          </a:p>
          <a:p>
            <a:pPr>
              <a:buFont typeface="Arial" panose="020B0604020202020204" pitchFamily="34" charset="0"/>
              <a:buChar char="•"/>
            </a:pPr>
            <a:r>
              <a:rPr lang="en-GB" dirty="0"/>
              <a:t>After loading it into Power BI → 111 MB in memory.</a:t>
            </a:r>
          </a:p>
          <a:p>
            <a:pPr>
              <a:buFont typeface="Arial" panose="020B0604020202020204" pitchFamily="34" charset="0"/>
              <a:buChar char="•"/>
            </a:pPr>
            <a:r>
              <a:rPr lang="en-GB" dirty="0"/>
              <a:t>So, VertiPaq already compresses it — much better than the source.</a:t>
            </a:r>
          </a:p>
          <a:p>
            <a:pPr>
              <a:buNone/>
            </a:pPr>
            <a:r>
              <a:rPr lang="en-GB" dirty="0"/>
              <a:t>Now let’s optimize the model:</a:t>
            </a:r>
          </a:p>
          <a:p>
            <a:pPr>
              <a:buFont typeface="Arial" panose="020B0604020202020204" pitchFamily="34" charset="0"/>
              <a:buChar char="•"/>
            </a:pPr>
            <a:r>
              <a:rPr lang="en-GB" dirty="0"/>
              <a:t>I redesign the data using fact and dimension tables.</a:t>
            </a:r>
          </a:p>
          <a:p>
            <a:pPr>
              <a:buFont typeface="Arial" panose="020B0604020202020204" pitchFamily="34" charset="0"/>
              <a:buChar char="•"/>
            </a:pPr>
            <a:r>
              <a:rPr lang="en-GB" dirty="0"/>
              <a:t>Result: 4 tables, 49 columns — even </a:t>
            </a:r>
            <a:r>
              <a:rPr lang="en-GB" b="1" dirty="0"/>
              <a:t>more</a:t>
            </a:r>
            <a:r>
              <a:rPr lang="en-GB" dirty="0"/>
              <a:t> columns than before.</a:t>
            </a:r>
          </a:p>
          <a:p>
            <a:pPr>
              <a:buFont typeface="Arial" panose="020B0604020202020204" pitchFamily="34" charset="0"/>
              <a:buChar char="•"/>
            </a:pPr>
            <a:r>
              <a:rPr lang="en-GB" dirty="0"/>
              <a:t>But now the total size in memory is just 19 MB.</a:t>
            </a:r>
          </a:p>
          <a:p>
            <a:pPr>
              <a:buNone/>
            </a:pPr>
            <a:r>
              <a:rPr lang="en-GB" dirty="0"/>
              <a:t>Conclusion:</a:t>
            </a:r>
          </a:p>
          <a:p>
            <a:pPr>
              <a:buFont typeface="Arial" panose="020B0604020202020204" pitchFamily="34" charset="0"/>
              <a:buChar char="•"/>
            </a:pPr>
            <a:r>
              <a:rPr lang="en-GB" dirty="0"/>
              <a:t>Relationships between tables help VertiPaq compress better.</a:t>
            </a:r>
          </a:p>
          <a:p>
            <a:pPr>
              <a:buFont typeface="Arial" panose="020B0604020202020204" pitchFamily="34" charset="0"/>
              <a:buChar char="•"/>
            </a:pPr>
            <a:r>
              <a:rPr lang="en-GB" dirty="0"/>
              <a:t>A well-designed model = </a:t>
            </a:r>
            <a:r>
              <a:rPr lang="en-GB" b="1" dirty="0"/>
              <a:t>less memory, better performance</a:t>
            </a:r>
            <a:r>
              <a:rPr lang="en-GB" dirty="0"/>
              <a:t>.</a:t>
            </a:r>
          </a:p>
          <a:p>
            <a:endParaRPr lang="en-NL" dirty="0"/>
          </a:p>
        </p:txBody>
      </p:sp>
      <p:sp>
        <p:nvSpPr>
          <p:cNvPr id="4" name="Slide Number Placeholder 3"/>
          <p:cNvSpPr>
            <a:spLocks noGrp="1"/>
          </p:cNvSpPr>
          <p:nvPr>
            <p:ph type="sldNum" sz="quarter" idx="5"/>
          </p:nvPr>
        </p:nvSpPr>
        <p:spPr/>
        <p:txBody>
          <a:bodyPr/>
          <a:lstStyle/>
          <a:p>
            <a:fld id="{FA348E04-0EBB-4353-85D9-D05776E21CA0}" type="slidenum">
              <a:rPr lang="en-NL" smtClean="0"/>
              <a:t>5</a:t>
            </a:fld>
            <a:endParaRPr lang="en-NL"/>
          </a:p>
        </p:txBody>
      </p:sp>
    </p:spTree>
    <p:extLst>
      <p:ext uri="{BB962C8B-B14F-4D97-AF65-F5344CB8AC3E}">
        <p14:creationId xmlns:p14="http://schemas.microsoft.com/office/powerpoint/2010/main" val="305674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75278-3AA3-619D-DCAE-2FA5722A9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ADDC2-FFDD-4ABA-0174-4EFEF5CAC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96905-EADA-39C4-0B4E-D301588585D8}"/>
              </a:ext>
            </a:extLst>
          </p:cNvPr>
          <p:cNvSpPr>
            <a:spLocks noGrp="1"/>
          </p:cNvSpPr>
          <p:nvPr>
            <p:ph type="body" idx="1"/>
          </p:nvPr>
        </p:nvSpPr>
        <p:spPr/>
        <p:txBody>
          <a:bodyPr/>
          <a:lstStyle/>
          <a:p>
            <a:pPr>
              <a:buNone/>
            </a:pPr>
            <a:r>
              <a:rPr lang="en-GB" dirty="0"/>
              <a:t>Use a </a:t>
            </a:r>
            <a:r>
              <a:rPr lang="en-GB" b="1" dirty="0"/>
              <a:t>star schema</a:t>
            </a:r>
            <a:r>
              <a:rPr lang="en-GB" dirty="0"/>
              <a:t> (snowflake if needed)</a:t>
            </a:r>
          </a:p>
          <a:p>
            <a:pPr>
              <a:buNone/>
            </a:pPr>
            <a:r>
              <a:rPr lang="en-GB" dirty="0"/>
              <a:t>Fact tables: store </a:t>
            </a:r>
            <a:r>
              <a:rPr lang="en-GB" b="1" dirty="0"/>
              <a:t>calculations</a:t>
            </a:r>
            <a:r>
              <a:rPr lang="en-GB" dirty="0"/>
              <a:t> and foreign keys</a:t>
            </a:r>
          </a:p>
          <a:p>
            <a:pPr>
              <a:buNone/>
            </a:pPr>
            <a:r>
              <a:rPr lang="en-GB" dirty="0"/>
              <a:t>Dimension tables: used for </a:t>
            </a:r>
            <a:r>
              <a:rPr lang="en-GB" b="1" dirty="0"/>
              <a:t>filtering</a:t>
            </a:r>
            <a:r>
              <a:rPr lang="en-GB" dirty="0"/>
              <a:t> and grouping</a:t>
            </a:r>
          </a:p>
          <a:p>
            <a:pPr>
              <a:buNone/>
            </a:pPr>
            <a:r>
              <a:rPr lang="en-GB" b="1" dirty="0"/>
              <a:t>Avoid bidirectional relationships</a:t>
            </a:r>
            <a:endParaRPr lang="en-GB" dirty="0"/>
          </a:p>
          <a:p>
            <a:pPr>
              <a:buNone/>
            </a:pPr>
            <a:r>
              <a:rPr lang="en-GB" dirty="0"/>
              <a:t>Load </a:t>
            </a:r>
            <a:r>
              <a:rPr lang="en-GB" b="1" dirty="0"/>
              <a:t>only the necessary data</a:t>
            </a:r>
            <a:endParaRPr lang="en-GB" dirty="0"/>
          </a:p>
          <a:p>
            <a:pPr>
              <a:buNone/>
            </a:pPr>
            <a:r>
              <a:rPr lang="en-GB" dirty="0"/>
              <a:t>Define the </a:t>
            </a:r>
            <a:r>
              <a:rPr lang="en-GB" b="1" dirty="0"/>
              <a:t>required granularity</a:t>
            </a:r>
            <a:r>
              <a:rPr lang="en-GB" dirty="0"/>
              <a:t> in advance</a:t>
            </a:r>
          </a:p>
          <a:p>
            <a:r>
              <a:rPr lang="en-GB" dirty="0"/>
              <a:t>Choose the </a:t>
            </a:r>
            <a:r>
              <a:rPr lang="en-GB" b="1" dirty="0"/>
              <a:t>right data type</a:t>
            </a:r>
            <a:r>
              <a:rPr lang="en-GB" dirty="0"/>
              <a:t> for each column</a:t>
            </a:r>
          </a:p>
        </p:txBody>
      </p:sp>
      <p:sp>
        <p:nvSpPr>
          <p:cNvPr id="4" name="Slide Number Placeholder 3">
            <a:extLst>
              <a:ext uri="{FF2B5EF4-FFF2-40B4-BE49-F238E27FC236}">
                <a16:creationId xmlns:a16="http://schemas.microsoft.com/office/drawing/2014/main" id="{EC07C50E-FEC6-903C-AC40-D6F0E3EEA340}"/>
              </a:ext>
            </a:extLst>
          </p:cNvPr>
          <p:cNvSpPr>
            <a:spLocks noGrp="1"/>
          </p:cNvSpPr>
          <p:nvPr>
            <p:ph type="sldNum" sz="quarter" idx="5"/>
          </p:nvPr>
        </p:nvSpPr>
        <p:spPr/>
        <p:txBody>
          <a:bodyPr/>
          <a:lstStyle/>
          <a:p>
            <a:fld id="{FA348E04-0EBB-4353-85D9-D05776E21CA0}" type="slidenum">
              <a:rPr lang="en-NL" smtClean="0"/>
              <a:t>32</a:t>
            </a:fld>
            <a:endParaRPr lang="en-NL"/>
          </a:p>
        </p:txBody>
      </p:sp>
    </p:spTree>
    <p:extLst>
      <p:ext uri="{BB962C8B-B14F-4D97-AF65-F5344CB8AC3E}">
        <p14:creationId xmlns:p14="http://schemas.microsoft.com/office/powerpoint/2010/main" val="2763846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Thanks for attending!</a:t>
            </a:r>
          </a:p>
          <a:p>
            <a:pPr>
              <a:buNone/>
            </a:pPr>
            <a:r>
              <a:rPr lang="en-GB" dirty="0"/>
              <a:t>Use today’s tips in your daily work:</a:t>
            </a:r>
          </a:p>
          <a:p>
            <a:pPr>
              <a:buFont typeface="Arial" panose="020B0604020202020204" pitchFamily="34" charset="0"/>
              <a:buChar char="•"/>
            </a:pPr>
            <a:r>
              <a:rPr lang="en-GB" dirty="0"/>
              <a:t>Compress data effectively</a:t>
            </a:r>
          </a:p>
          <a:p>
            <a:pPr>
              <a:buFont typeface="Arial" panose="020B0604020202020204" pitchFamily="34" charset="0"/>
              <a:buChar char="•"/>
            </a:pPr>
            <a:r>
              <a:rPr lang="en-GB" dirty="0"/>
              <a:t>Build clean, high-performance models</a:t>
            </a:r>
          </a:p>
          <a:p>
            <a:pPr>
              <a:buNone/>
            </a:pPr>
            <a:r>
              <a:rPr lang="en-GB" dirty="0"/>
              <a:t>I’ll be around all week at SQLBits — feel free to ask questions</a:t>
            </a:r>
          </a:p>
          <a:p>
            <a:pPr>
              <a:buNone/>
            </a:pPr>
            <a:r>
              <a:rPr lang="en-GB" dirty="0"/>
              <a:t>My contact details are on the final slide</a:t>
            </a:r>
          </a:p>
          <a:p>
            <a:r>
              <a:rPr lang="en-GB" dirty="0"/>
              <a:t>Reach out anytime — and enjoy SQLBits!</a:t>
            </a:r>
          </a:p>
          <a:p>
            <a:endParaRPr lang="en-NL" dirty="0"/>
          </a:p>
        </p:txBody>
      </p:sp>
      <p:sp>
        <p:nvSpPr>
          <p:cNvPr id="4" name="Slide Number Placeholder 3"/>
          <p:cNvSpPr>
            <a:spLocks noGrp="1"/>
          </p:cNvSpPr>
          <p:nvPr>
            <p:ph type="sldNum" sz="quarter" idx="5"/>
          </p:nvPr>
        </p:nvSpPr>
        <p:spPr/>
        <p:txBody>
          <a:bodyPr/>
          <a:lstStyle/>
          <a:p>
            <a:fld id="{FA348E04-0EBB-4353-85D9-D05776E21CA0}" type="slidenum">
              <a:rPr lang="en-NL" smtClean="0"/>
              <a:t>33</a:t>
            </a:fld>
            <a:endParaRPr lang="en-NL"/>
          </a:p>
        </p:txBody>
      </p:sp>
    </p:spTree>
    <p:extLst>
      <p:ext uri="{BB962C8B-B14F-4D97-AF65-F5344CB8AC3E}">
        <p14:creationId xmlns:p14="http://schemas.microsoft.com/office/powerpoint/2010/main" val="995251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Let’s take a closer look at the big Sales table we loaded.</a:t>
            </a:r>
          </a:p>
          <a:p>
            <a:pPr>
              <a:buNone/>
            </a:pPr>
            <a:r>
              <a:rPr lang="en-GB" dirty="0"/>
              <a:t>Each row contains </a:t>
            </a:r>
            <a:r>
              <a:rPr lang="en-GB" b="1" dirty="0"/>
              <a:t>full store information</a:t>
            </a:r>
            <a:r>
              <a:rPr lang="en-GB" dirty="0"/>
              <a:t>, such as:</a:t>
            </a:r>
          </a:p>
          <a:p>
            <a:pPr>
              <a:buFont typeface="Arial" panose="020B0604020202020204" pitchFamily="34" charset="0"/>
              <a:buChar char="•"/>
            </a:pPr>
            <a:r>
              <a:rPr lang="en-GB" dirty="0"/>
              <a:t>Store description</a:t>
            </a:r>
          </a:p>
          <a:p>
            <a:pPr>
              <a:buFont typeface="Arial" panose="020B0604020202020204" pitchFamily="34" charset="0"/>
              <a:buChar char="•"/>
            </a:pPr>
            <a:r>
              <a:rPr lang="en-GB" dirty="0"/>
              <a:t>Opening date</a:t>
            </a:r>
          </a:p>
          <a:p>
            <a:pPr>
              <a:buFont typeface="Arial" panose="020B0604020202020204" pitchFamily="34" charset="0"/>
              <a:buChar char="•"/>
            </a:pPr>
            <a:r>
              <a:rPr lang="en-GB" dirty="0"/>
              <a:t>Address details</a:t>
            </a:r>
          </a:p>
          <a:p>
            <a:pPr>
              <a:buNone/>
            </a:pPr>
            <a:r>
              <a:rPr lang="en-GB" dirty="0"/>
              <a:t>Example: </a:t>
            </a:r>
            <a:r>
              <a:rPr lang="en-GB" i="1" dirty="0"/>
              <a:t>Contoso North America Online Store</a:t>
            </a:r>
            <a:r>
              <a:rPr lang="en-GB" dirty="0"/>
              <a:t> is repeated on every row.</a:t>
            </a:r>
          </a:p>
          <a:p>
            <a:pPr>
              <a:buNone/>
            </a:pPr>
            <a:r>
              <a:rPr lang="en-GB" dirty="0"/>
              <a:t>Ask the audience:</a:t>
            </a:r>
            <a:br>
              <a:rPr lang="en-GB" dirty="0"/>
            </a:br>
            <a:r>
              <a:rPr lang="en-GB" dirty="0"/>
              <a:t>→ </a:t>
            </a:r>
            <a:r>
              <a:rPr lang="en-GB" i="1" dirty="0"/>
              <a:t>Is it helpful to repeat this store data on every row?</a:t>
            </a:r>
            <a:br>
              <a:rPr lang="en-GB" dirty="0"/>
            </a:br>
            <a:r>
              <a:rPr lang="en-GB" dirty="0"/>
              <a:t>→ Answer: </a:t>
            </a:r>
            <a:r>
              <a:rPr lang="en-GB" b="1" dirty="0"/>
              <a:t>Not really — it’s inefficient and creates redundancy.</a:t>
            </a:r>
            <a:endParaRPr lang="en-GB" dirty="0"/>
          </a:p>
          <a:p>
            <a:pPr>
              <a:buNone/>
            </a:pPr>
            <a:r>
              <a:rPr lang="en-GB" dirty="0"/>
              <a:t>What did I do to fix this?</a:t>
            </a:r>
            <a:br>
              <a:rPr lang="en-GB" dirty="0"/>
            </a:br>
            <a:r>
              <a:rPr lang="en-GB" dirty="0"/>
              <a:t>→ I moved all store information into a </a:t>
            </a:r>
            <a:r>
              <a:rPr lang="en-GB" b="1" dirty="0"/>
              <a:t>separate dimension table</a:t>
            </a:r>
            <a:r>
              <a:rPr lang="en-GB" dirty="0"/>
              <a:t>.</a:t>
            </a:r>
          </a:p>
          <a:p>
            <a:pPr>
              <a:buNone/>
            </a:pPr>
            <a:r>
              <a:rPr lang="en-GB" dirty="0"/>
              <a:t>New structure:</a:t>
            </a:r>
          </a:p>
          <a:p>
            <a:pPr>
              <a:buFont typeface="Arial" panose="020B0604020202020204" pitchFamily="34" charset="0"/>
              <a:buChar char="•"/>
            </a:pPr>
            <a:r>
              <a:rPr lang="en-GB" dirty="0"/>
              <a:t>A fact table with sales data</a:t>
            </a:r>
          </a:p>
          <a:p>
            <a:pPr>
              <a:buFont typeface="Arial" panose="020B0604020202020204" pitchFamily="34" charset="0"/>
              <a:buChar char="•"/>
            </a:pPr>
            <a:r>
              <a:rPr lang="en-GB" dirty="0"/>
              <a:t>A dimension table with store data</a:t>
            </a:r>
          </a:p>
          <a:p>
            <a:pPr>
              <a:buFont typeface="Arial" panose="020B0604020202020204" pitchFamily="34" charset="0"/>
              <a:buChar char="•"/>
            </a:pPr>
            <a:r>
              <a:rPr lang="en-GB" dirty="0"/>
              <a:t>Linked by a </a:t>
            </a:r>
            <a:r>
              <a:rPr lang="en-GB" b="1" dirty="0"/>
              <a:t>key column</a:t>
            </a:r>
            <a:endParaRPr lang="en-GB" dirty="0"/>
          </a:p>
          <a:p>
            <a:r>
              <a:rPr lang="en-GB" dirty="0"/>
              <a:t>Result:</a:t>
            </a:r>
            <a:br>
              <a:rPr lang="en-GB" dirty="0"/>
            </a:br>
            <a:r>
              <a:rPr lang="en-GB" dirty="0"/>
              <a:t>→ A relationship between both tables</a:t>
            </a:r>
            <a:br>
              <a:rPr lang="en-GB" dirty="0"/>
            </a:br>
            <a:r>
              <a:rPr lang="en-GB" dirty="0"/>
              <a:t>→ You can filter by store and see only the relevant sales</a:t>
            </a:r>
            <a:br>
              <a:rPr lang="en-GB" dirty="0"/>
            </a:br>
            <a:r>
              <a:rPr lang="en-GB" dirty="0"/>
              <a:t>→ Without repeating store data on every row</a:t>
            </a:r>
          </a:p>
          <a:p>
            <a:endParaRPr lang="en-GB" dirty="0"/>
          </a:p>
          <a:p>
            <a:endParaRPr lang="en-NL" dirty="0"/>
          </a:p>
        </p:txBody>
      </p:sp>
      <p:sp>
        <p:nvSpPr>
          <p:cNvPr id="4" name="Slide Number Placeholder 3"/>
          <p:cNvSpPr>
            <a:spLocks noGrp="1"/>
          </p:cNvSpPr>
          <p:nvPr>
            <p:ph type="sldNum" sz="quarter" idx="5"/>
          </p:nvPr>
        </p:nvSpPr>
        <p:spPr/>
        <p:txBody>
          <a:bodyPr/>
          <a:lstStyle/>
          <a:p>
            <a:fld id="{FA348E04-0EBB-4353-85D9-D05776E21CA0}" type="slidenum">
              <a:rPr lang="en-NL" smtClean="0"/>
              <a:t>6</a:t>
            </a:fld>
            <a:endParaRPr lang="en-NL"/>
          </a:p>
        </p:txBody>
      </p:sp>
    </p:spTree>
    <p:extLst>
      <p:ext uri="{BB962C8B-B14F-4D97-AF65-F5344CB8AC3E}">
        <p14:creationId xmlns:p14="http://schemas.microsoft.com/office/powerpoint/2010/main" val="347453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98FFB-457E-F6D5-93F8-EDC231CC2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49519-5973-2943-4E14-38C6D1C9C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BD351-ED0B-7169-7FAB-109B653E1B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for example, I took two columns from. The one big table. So we can show how the Facebook compression is working on that. 2 columns. So we understand the compression technique. Found fresh bark a lot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dirty="0"/>
              <a:t>Selected two columns from the large fact table as a focused example</a:t>
            </a:r>
          </a:p>
          <a:p>
            <a:r>
              <a:rPr lang="en-GB" dirty="0"/>
              <a:t>Demonstrates how VertiPaq compression behaves on a limited dataset</a:t>
            </a:r>
          </a:p>
          <a:p>
            <a:r>
              <a:rPr lang="en-GB" dirty="0"/>
              <a:t>Easier to observe encoding techniques like dictionary and run-length encoding</a:t>
            </a:r>
          </a:p>
          <a:p>
            <a:r>
              <a:rPr lang="en-GB" dirty="0"/>
              <a:t>This simplified setup gives clearer insights into what’s happening under the hood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sz="1200" kern="1200" dirty="0">
              <a:solidFill>
                <a:schemeClr val="tx1"/>
              </a:solidFill>
              <a:effectLst/>
              <a:latin typeface="+mn-lt"/>
              <a:ea typeface="+mn-ea"/>
              <a:cs typeface="+mn-cs"/>
            </a:endParaRPr>
          </a:p>
          <a:p>
            <a:endParaRPr lang="en-NL" dirty="0"/>
          </a:p>
        </p:txBody>
      </p:sp>
      <p:sp>
        <p:nvSpPr>
          <p:cNvPr id="4" name="Slide Number Placeholder 3">
            <a:extLst>
              <a:ext uri="{FF2B5EF4-FFF2-40B4-BE49-F238E27FC236}">
                <a16:creationId xmlns:a16="http://schemas.microsoft.com/office/drawing/2014/main" id="{498523FD-2E81-8EDF-BDDB-F7E92EC793EE}"/>
              </a:ext>
            </a:extLst>
          </p:cNvPr>
          <p:cNvSpPr>
            <a:spLocks noGrp="1"/>
          </p:cNvSpPr>
          <p:nvPr>
            <p:ph type="sldNum" sz="quarter" idx="5"/>
          </p:nvPr>
        </p:nvSpPr>
        <p:spPr/>
        <p:txBody>
          <a:bodyPr/>
          <a:lstStyle/>
          <a:p>
            <a:fld id="{FA348E04-0EBB-4353-85D9-D05776E21CA0}" type="slidenum">
              <a:rPr lang="en-NL" smtClean="0"/>
              <a:t>7</a:t>
            </a:fld>
            <a:endParaRPr lang="en-NL"/>
          </a:p>
        </p:txBody>
      </p:sp>
    </p:spTree>
    <p:extLst>
      <p:ext uri="{BB962C8B-B14F-4D97-AF65-F5344CB8AC3E}">
        <p14:creationId xmlns:p14="http://schemas.microsoft.com/office/powerpoint/2010/main" val="3385966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468E5-C85C-CD77-37B8-4A30E0462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3AD7F-F964-F6E9-E9E0-CBD06DB5A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4DE0FC-C727-1CB7-BF73-BDDDA2474AF3}"/>
              </a:ext>
            </a:extLst>
          </p:cNvPr>
          <p:cNvSpPr>
            <a:spLocks noGrp="1"/>
          </p:cNvSpPr>
          <p:nvPr>
            <p:ph type="body" idx="1"/>
          </p:nvPr>
        </p:nvSpPr>
        <p:spPr/>
        <p:txBody>
          <a:bodyPr/>
          <a:lstStyle/>
          <a:p>
            <a:r>
              <a:rPr lang="en-GB" dirty="0"/>
              <a:t>The first thing VertiPaq does when compressing a column is apply </a:t>
            </a:r>
            <a:r>
              <a:rPr lang="en-GB" b="1" dirty="0"/>
              <a:t>dictionary encoding</a:t>
            </a:r>
            <a:r>
              <a:rPr lang="en-GB" dirty="0"/>
              <a:t>. But what does that mean exactly?</a:t>
            </a:r>
          </a:p>
          <a:p>
            <a:r>
              <a:rPr lang="en-GB" dirty="0"/>
              <a:t>Let’s take a column with store names as an example. These values are often long text strings, like “Contoso North America Online Store.” Instead of storing that full name over and over again, VertiPaq replaces each unique text value with a numeric key.</a:t>
            </a:r>
          </a:p>
          <a:p>
            <a:r>
              <a:rPr lang="en-GB" dirty="0"/>
              <a:t>So “Contoso North America Online Store” becomes key 1,</a:t>
            </a:r>
            <a:br>
              <a:rPr lang="en-GB" dirty="0"/>
            </a:br>
            <a:r>
              <a:rPr lang="en-GB" dirty="0"/>
              <a:t>“Contoso Europe Online Store” becomes key 2,</a:t>
            </a:r>
            <a:br>
              <a:rPr lang="en-GB" dirty="0"/>
            </a:br>
            <a:r>
              <a:rPr lang="en-GB" dirty="0"/>
              <a:t>and “Contoso Asia Online Store” becomes key 3.</a:t>
            </a:r>
          </a:p>
          <a:p>
            <a:r>
              <a:rPr lang="en-GB" dirty="0"/>
              <a:t>This makes the column much smaller in memory, because numbers compress far better than long strings of text.</a:t>
            </a:r>
          </a:p>
          <a:p>
            <a:r>
              <a:rPr lang="en-GB" dirty="0"/>
              <a:t>VertiPaq also creates a separate </a:t>
            </a:r>
            <a:r>
              <a:rPr lang="en-GB" b="1" dirty="0"/>
              <a:t>dictionary table</a:t>
            </a:r>
            <a:r>
              <a:rPr lang="en-GB" dirty="0"/>
              <a:t> behind the scenes. That table contains the mapping between the numeric keys and the original store names. So whenever the original name is needed—for example, in a visual—it can still be retrieved easily.</a:t>
            </a:r>
          </a:p>
          <a:p>
            <a:r>
              <a:rPr lang="en-GB" dirty="0"/>
              <a:t>This technique works especially well when the column has </a:t>
            </a:r>
            <a:r>
              <a:rPr lang="en-GB" b="1" dirty="0"/>
              <a:t>low cardinality</a:t>
            </a:r>
            <a:r>
              <a:rPr lang="en-GB" dirty="0"/>
              <a:t>—meaning there are only a limited number of unique values. If the column has </a:t>
            </a:r>
            <a:r>
              <a:rPr lang="en-GB" b="1" dirty="0"/>
              <a:t>high cardinality</a:t>
            </a:r>
            <a:r>
              <a:rPr lang="en-GB" dirty="0"/>
              <a:t>, the dictionary becomes large, and the compression benefit is reduced.</a:t>
            </a:r>
          </a:p>
          <a:p>
            <a:endParaRPr lang="en-GB" dirty="0"/>
          </a:p>
          <a:p>
            <a:r>
              <a:rPr lang="en-GB" dirty="0"/>
              <a:t>The first compression technique VertiPaq applies is </a:t>
            </a:r>
            <a:r>
              <a:rPr lang="en-GB" b="1" dirty="0"/>
              <a:t>dictionary encoding</a:t>
            </a:r>
            <a:r>
              <a:rPr lang="en-GB" dirty="0"/>
              <a:t>.</a:t>
            </a:r>
          </a:p>
          <a:p>
            <a:r>
              <a:rPr lang="en-GB" dirty="0"/>
              <a:t>Here's what happens:</a:t>
            </a:r>
          </a:p>
          <a:p>
            <a:r>
              <a:rPr lang="en-GB" dirty="0"/>
              <a:t>Text values are replaced with numeric keys.</a:t>
            </a:r>
          </a:p>
          <a:p>
            <a:r>
              <a:rPr lang="en-GB" dirty="0"/>
              <a:t>For example, "Contoso North America Online Store" becomes key 1.</a:t>
            </a:r>
          </a:p>
          <a:p>
            <a:r>
              <a:rPr lang="en-GB" dirty="0"/>
              <a:t>"Contoso Europe Online Store" becomes key 2.</a:t>
            </a:r>
          </a:p>
          <a:p>
            <a:r>
              <a:rPr lang="en-GB" dirty="0"/>
              <a:t>"Contoso Asia Online Store" becomes key 3.</a:t>
            </a:r>
          </a:p>
          <a:p>
            <a:r>
              <a:rPr lang="en-GB" dirty="0"/>
              <a:t>This transformation reduces memory usage, since numbers compress much better than long text strings.</a:t>
            </a:r>
          </a:p>
          <a:p>
            <a:r>
              <a:rPr lang="en-GB" dirty="0"/>
              <a:t>VertiPaq also creates a </a:t>
            </a:r>
            <a:r>
              <a:rPr lang="en-GB" b="1" dirty="0"/>
              <a:t>separate dictionary table</a:t>
            </a:r>
            <a:r>
              <a:rPr lang="en-GB" dirty="0"/>
              <a:t> that stores the mapping between the keys and the original text values.</a:t>
            </a:r>
          </a:p>
          <a:p>
            <a:r>
              <a:rPr lang="en-GB" dirty="0"/>
              <a:t>This allows the engine to always look up the original names when needed (e.g., in visuals).</a:t>
            </a:r>
          </a:p>
          <a:p>
            <a:r>
              <a:rPr lang="en-GB" dirty="0"/>
              <a:t>Dictionary encoding is </a:t>
            </a:r>
            <a:r>
              <a:rPr lang="en-GB" b="1" dirty="0"/>
              <a:t>very effective when a column has low cardinality</a:t>
            </a:r>
            <a:r>
              <a:rPr lang="en-GB" dirty="0"/>
              <a:t> (few unique values).</a:t>
            </a:r>
          </a:p>
          <a:p>
            <a:r>
              <a:rPr lang="en-GB" dirty="0"/>
              <a:t>However, if a column has high cardinality (many unique values), the dictionary becomes large, and the compression is </a:t>
            </a:r>
            <a:r>
              <a:rPr lang="en-GB" b="1" dirty="0"/>
              <a:t>less efficient</a:t>
            </a:r>
            <a:r>
              <a:rPr lang="en-GB" dirty="0"/>
              <a:t>.</a:t>
            </a:r>
          </a:p>
          <a:p>
            <a:endParaRPr lang="en-NL" dirty="0"/>
          </a:p>
        </p:txBody>
      </p:sp>
      <p:sp>
        <p:nvSpPr>
          <p:cNvPr id="4" name="Slide Number Placeholder 3">
            <a:extLst>
              <a:ext uri="{FF2B5EF4-FFF2-40B4-BE49-F238E27FC236}">
                <a16:creationId xmlns:a16="http://schemas.microsoft.com/office/drawing/2014/main" id="{1EC69B0C-36C8-3418-F3AE-37E4640CC330}"/>
              </a:ext>
            </a:extLst>
          </p:cNvPr>
          <p:cNvSpPr>
            <a:spLocks noGrp="1"/>
          </p:cNvSpPr>
          <p:nvPr>
            <p:ph type="sldNum" sz="quarter" idx="5"/>
          </p:nvPr>
        </p:nvSpPr>
        <p:spPr/>
        <p:txBody>
          <a:bodyPr/>
          <a:lstStyle/>
          <a:p>
            <a:fld id="{FA348E04-0EBB-4353-85D9-D05776E21CA0}" type="slidenum">
              <a:rPr lang="en-NL" smtClean="0"/>
              <a:t>8</a:t>
            </a:fld>
            <a:endParaRPr lang="en-NL"/>
          </a:p>
        </p:txBody>
      </p:sp>
    </p:spTree>
    <p:extLst>
      <p:ext uri="{BB962C8B-B14F-4D97-AF65-F5344CB8AC3E}">
        <p14:creationId xmlns:p14="http://schemas.microsoft.com/office/powerpoint/2010/main" val="3771522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34D1C-09FA-250A-A377-31BF0650A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A4309-FF55-2834-E631-5D4BFE3C5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5B0F4-468C-DA21-BA47-EB5AA411F4D3}"/>
              </a:ext>
            </a:extLst>
          </p:cNvPr>
          <p:cNvSpPr>
            <a:spLocks noGrp="1"/>
          </p:cNvSpPr>
          <p:nvPr>
            <p:ph type="body" idx="1"/>
          </p:nvPr>
        </p:nvSpPr>
        <p:spPr/>
        <p:txBody>
          <a:bodyPr/>
          <a:lstStyle/>
          <a:p>
            <a:r>
              <a:rPr lang="en-GB" dirty="0"/>
              <a:t>The next compression technique VertiPaq applies is </a:t>
            </a:r>
            <a:r>
              <a:rPr lang="en-GB" b="1" dirty="0"/>
              <a:t>run-length encoding</a:t>
            </a:r>
            <a:r>
              <a:rPr lang="en-GB" dirty="0"/>
              <a:t>.</a:t>
            </a:r>
          </a:p>
          <a:p>
            <a:r>
              <a:rPr lang="en-GB" dirty="0"/>
              <a:t>Earlier, we saw that VertiPaq replaces long text values with numeric keys using dictionary encoding. Run-length encoding builds on that result.</a:t>
            </a:r>
          </a:p>
          <a:p>
            <a:r>
              <a:rPr lang="en-GB" dirty="0"/>
              <a:t>Now that we have a column with numeric values—like store ID 1, 2, 3, etc.—VertiPaq looks at how often these values repeat in sequence. But for this to work effectively, the data needs to be </a:t>
            </a:r>
            <a:r>
              <a:rPr lang="en-GB" b="1" dirty="0"/>
              <a:t>sorted</a:t>
            </a:r>
            <a:r>
              <a:rPr lang="en-GB" dirty="0"/>
              <a:t> first. So the first thing VertiPaq does is </a:t>
            </a:r>
            <a:r>
              <a:rPr lang="en-GB" b="1" dirty="0"/>
              <a:t>sort the column by value</a:t>
            </a:r>
            <a:r>
              <a:rPr lang="en-GB" dirty="0"/>
              <a:t>, so that all identical values are grouped together.</a:t>
            </a:r>
          </a:p>
          <a:p>
            <a:r>
              <a:rPr lang="en-GB" dirty="0"/>
              <a:t>Let’s say we now have a sorted column where the first four rows are all store ID 1, the next four rows are store ID 2, and the last four rows are store ID 3.</a:t>
            </a:r>
          </a:p>
          <a:p>
            <a:r>
              <a:rPr lang="en-GB" dirty="0"/>
              <a:t>VertiPaq then builds a small internal table with three columns:</a:t>
            </a:r>
          </a:p>
          <a:p>
            <a:r>
              <a:rPr lang="en-GB" dirty="0"/>
              <a:t>the value (e.g., store ID 1),</a:t>
            </a:r>
          </a:p>
          <a:p>
            <a:r>
              <a:rPr lang="en-GB" dirty="0"/>
              <a:t>the starting row index (e.g., row 0),</a:t>
            </a:r>
          </a:p>
          <a:p>
            <a:r>
              <a:rPr lang="en-GB" dirty="0"/>
              <a:t>and the number of consecutive rows with that value (e.g., 4 rows).</a:t>
            </a:r>
          </a:p>
          <a:p>
            <a:r>
              <a:rPr lang="en-GB" dirty="0"/>
              <a:t>So instead of storing 12 individual values, VertiPaq now stores </a:t>
            </a:r>
            <a:r>
              <a:rPr lang="en-GB" b="1" dirty="0"/>
              <a:t>just three rows</a:t>
            </a:r>
            <a:r>
              <a:rPr lang="en-GB" dirty="0"/>
              <a:t> in this run-length encoded format.</a:t>
            </a:r>
          </a:p>
          <a:p>
            <a:r>
              <a:rPr lang="en-GB" dirty="0"/>
              <a:t>Now imagine you have a column with </a:t>
            </a:r>
            <a:r>
              <a:rPr lang="en-GB" b="1" dirty="0"/>
              <a:t>one billion rows</a:t>
            </a:r>
            <a:r>
              <a:rPr lang="en-GB" dirty="0"/>
              <a:t>—but most values repeat in long sequences. With run-length encoding, VertiPaq could compress those billion rows into just a </a:t>
            </a:r>
            <a:r>
              <a:rPr lang="en-GB" b="1" dirty="0"/>
              <a:t>tiny table</a:t>
            </a:r>
            <a:r>
              <a:rPr lang="en-GB" dirty="0"/>
              <a:t> with a few thousand entries.</a:t>
            </a:r>
          </a:p>
          <a:p>
            <a:r>
              <a:rPr lang="en-GB" dirty="0"/>
              <a:t>This leads to </a:t>
            </a:r>
            <a:r>
              <a:rPr lang="en-GB" b="1" dirty="0"/>
              <a:t>extremely efficient compression</a:t>
            </a:r>
            <a:r>
              <a:rPr lang="en-GB" dirty="0"/>
              <a:t>, especially when values repeat often and the data is properly sorted.</a:t>
            </a:r>
          </a:p>
          <a:p>
            <a:endParaRPr lang="en-NL" dirty="0"/>
          </a:p>
        </p:txBody>
      </p:sp>
      <p:sp>
        <p:nvSpPr>
          <p:cNvPr id="4" name="Slide Number Placeholder 3">
            <a:extLst>
              <a:ext uri="{FF2B5EF4-FFF2-40B4-BE49-F238E27FC236}">
                <a16:creationId xmlns:a16="http://schemas.microsoft.com/office/drawing/2014/main" id="{425B79CD-A060-D130-137A-0CCAB18EEFF3}"/>
              </a:ext>
            </a:extLst>
          </p:cNvPr>
          <p:cNvSpPr>
            <a:spLocks noGrp="1"/>
          </p:cNvSpPr>
          <p:nvPr>
            <p:ph type="sldNum" sz="quarter" idx="5"/>
          </p:nvPr>
        </p:nvSpPr>
        <p:spPr/>
        <p:txBody>
          <a:bodyPr/>
          <a:lstStyle/>
          <a:p>
            <a:fld id="{FA348E04-0EBB-4353-85D9-D05776E21CA0}" type="slidenum">
              <a:rPr lang="en-NL" smtClean="0"/>
              <a:t>9</a:t>
            </a:fld>
            <a:endParaRPr lang="en-NL"/>
          </a:p>
        </p:txBody>
      </p:sp>
    </p:spTree>
    <p:extLst>
      <p:ext uri="{BB962C8B-B14F-4D97-AF65-F5344CB8AC3E}">
        <p14:creationId xmlns:p14="http://schemas.microsoft.com/office/powerpoint/2010/main" val="3979579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3973-DF94-9A31-9859-8F77132DD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DB832-4934-4438-1783-89BA28578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6DF1F-00DD-9870-65CE-7BAF4D4FB843}"/>
              </a:ext>
            </a:extLst>
          </p:cNvPr>
          <p:cNvSpPr>
            <a:spLocks noGrp="1"/>
          </p:cNvSpPr>
          <p:nvPr>
            <p:ph type="body" idx="1"/>
          </p:nvPr>
        </p:nvSpPr>
        <p:spPr/>
        <p:txBody>
          <a:bodyPr/>
          <a:lstStyle/>
          <a:p>
            <a:r>
              <a:rPr lang="en-GB" dirty="0"/>
              <a:t>The final compression technique VertiPaq uses is called </a:t>
            </a:r>
            <a:r>
              <a:rPr lang="en-GB" b="1" dirty="0"/>
              <a:t>value encoding</a:t>
            </a:r>
            <a:r>
              <a:rPr lang="en-GB" dirty="0"/>
              <a:t>, also known as </a:t>
            </a:r>
            <a:r>
              <a:rPr lang="en-GB" b="1" dirty="0"/>
              <a:t>base value encoding and bit-packing</a:t>
            </a:r>
            <a:r>
              <a:rPr lang="en-GB" dirty="0"/>
              <a:t>.</a:t>
            </a:r>
          </a:p>
          <a:p>
            <a:r>
              <a:rPr lang="en-GB" dirty="0"/>
              <a:t>Let’s take a look at a numeric column, for example: </a:t>
            </a:r>
            <a:r>
              <a:rPr lang="en-GB" b="1" dirty="0"/>
              <a:t>[Unit Cost]</a:t>
            </a:r>
            <a:r>
              <a:rPr lang="en-GB" dirty="0"/>
              <a:t>. In this case, the values range from €10 to €19 — so only a small spread of values.</a:t>
            </a:r>
          </a:p>
          <a:p>
            <a:r>
              <a:rPr lang="en-GB" dirty="0"/>
              <a:t>VertiPaq tries to optimize storage by asking: </a:t>
            </a:r>
            <a:r>
              <a:rPr lang="en-GB" i="1" dirty="0"/>
              <a:t>How few bits do I really need to store these values?</a:t>
            </a:r>
            <a:r>
              <a:rPr lang="en-GB" dirty="0"/>
              <a:t> The fewer bits needed, the better the compression.</a:t>
            </a:r>
          </a:p>
          <a:p>
            <a:r>
              <a:rPr lang="en-GB" dirty="0"/>
              <a:t>Here’s what happens:</a:t>
            </a:r>
          </a:p>
          <a:p>
            <a:r>
              <a:rPr lang="en-GB" dirty="0"/>
              <a:t>VertiPaq looks for the </a:t>
            </a:r>
            <a:r>
              <a:rPr lang="en-GB" b="1" dirty="0"/>
              <a:t>smallest value</a:t>
            </a:r>
            <a:r>
              <a:rPr lang="en-GB" dirty="0"/>
              <a:t> in the column — in this case, that’s €10.</a:t>
            </a:r>
          </a:p>
          <a:p>
            <a:r>
              <a:rPr lang="en-GB" dirty="0"/>
              <a:t>It then </a:t>
            </a:r>
            <a:r>
              <a:rPr lang="en-GB" b="1" dirty="0"/>
              <a:t>subtracts</a:t>
            </a:r>
            <a:r>
              <a:rPr lang="en-GB" dirty="0"/>
              <a:t> this base value from every value in the column.</a:t>
            </a:r>
          </a:p>
          <a:p>
            <a:r>
              <a:rPr lang="en-GB" dirty="0"/>
              <a:t>So €10 becomes 0, €11 becomes 1, and so on — until €19 becomes 9.</a:t>
            </a:r>
          </a:p>
          <a:p>
            <a:r>
              <a:rPr lang="en-GB" dirty="0"/>
              <a:t>Now, instead of storing full decimal numbers like 10, 11, 12, VertiPaq just stores </a:t>
            </a:r>
            <a:r>
              <a:rPr lang="en-GB" b="1" dirty="0"/>
              <a:t>small integers starting from 0</a:t>
            </a:r>
            <a:r>
              <a:rPr lang="en-GB" dirty="0"/>
              <a:t>. That means fewer bits are required to represent each value.</a:t>
            </a:r>
          </a:p>
          <a:p>
            <a:r>
              <a:rPr lang="en-GB" dirty="0"/>
              <a:t>For example:</a:t>
            </a:r>
          </a:p>
          <a:p>
            <a:r>
              <a:rPr lang="en-GB" dirty="0"/>
              <a:t>To store numbers from 0 to 9, you only need </a:t>
            </a:r>
            <a:r>
              <a:rPr lang="en-GB" b="1" dirty="0"/>
              <a:t>4 bits per value</a:t>
            </a:r>
            <a:r>
              <a:rPr lang="en-GB" dirty="0"/>
              <a:t>.</a:t>
            </a:r>
          </a:p>
          <a:p>
            <a:r>
              <a:rPr lang="en-GB" dirty="0"/>
              <a:t>Compare that to storing larger numbers, which might require 8, 16, or even 32 bits.</a:t>
            </a:r>
          </a:p>
          <a:p>
            <a:r>
              <a:rPr lang="en-GB" dirty="0"/>
              <a:t>And when VertiPaq needs to calculate or display the original value, it simply </a:t>
            </a:r>
            <a:r>
              <a:rPr lang="en-GB" b="1" dirty="0"/>
              <a:t>adds back</a:t>
            </a:r>
            <a:r>
              <a:rPr lang="en-GB" dirty="0"/>
              <a:t> the base value (in this case, €10).</a:t>
            </a:r>
          </a:p>
          <a:p>
            <a:r>
              <a:rPr lang="en-GB" dirty="0"/>
              <a:t>So the more compact the values — the smaller the bit width — the </a:t>
            </a:r>
            <a:r>
              <a:rPr lang="en-GB" b="1" dirty="0"/>
              <a:t>less memory</a:t>
            </a:r>
            <a:r>
              <a:rPr lang="en-GB" dirty="0"/>
              <a:t> is used overall. This results in very efficient storage, especially for numeric columns with a narrow range of values.</a:t>
            </a:r>
          </a:p>
          <a:p>
            <a:endParaRPr lang="en-NL" dirty="0"/>
          </a:p>
        </p:txBody>
      </p:sp>
      <p:sp>
        <p:nvSpPr>
          <p:cNvPr id="4" name="Slide Number Placeholder 3">
            <a:extLst>
              <a:ext uri="{FF2B5EF4-FFF2-40B4-BE49-F238E27FC236}">
                <a16:creationId xmlns:a16="http://schemas.microsoft.com/office/drawing/2014/main" id="{2A415E62-2610-BD20-9C4E-15231ECB2DE1}"/>
              </a:ext>
            </a:extLst>
          </p:cNvPr>
          <p:cNvSpPr>
            <a:spLocks noGrp="1"/>
          </p:cNvSpPr>
          <p:nvPr>
            <p:ph type="sldNum" sz="quarter" idx="5"/>
          </p:nvPr>
        </p:nvSpPr>
        <p:spPr/>
        <p:txBody>
          <a:bodyPr/>
          <a:lstStyle/>
          <a:p>
            <a:fld id="{FA348E04-0EBB-4353-85D9-D05776E21CA0}" type="slidenum">
              <a:rPr lang="en-NL" smtClean="0"/>
              <a:t>10</a:t>
            </a:fld>
            <a:endParaRPr lang="en-NL"/>
          </a:p>
        </p:txBody>
      </p:sp>
    </p:spTree>
    <p:extLst>
      <p:ext uri="{BB962C8B-B14F-4D97-AF65-F5344CB8AC3E}">
        <p14:creationId xmlns:p14="http://schemas.microsoft.com/office/powerpoint/2010/main" val="300010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2F423-BFE2-B37F-290C-C74AFD112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1C365-17DF-9199-648F-01635C8BC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06741-2AAE-EB8C-C9F3-0658E86020E2}"/>
              </a:ext>
            </a:extLst>
          </p:cNvPr>
          <p:cNvSpPr>
            <a:spLocks noGrp="1"/>
          </p:cNvSpPr>
          <p:nvPr>
            <p:ph type="body" idx="1"/>
          </p:nvPr>
        </p:nvSpPr>
        <p:spPr/>
        <p:txBody>
          <a:bodyPr/>
          <a:lstStyle/>
          <a:p>
            <a:pPr>
              <a:buNone/>
            </a:pPr>
            <a:r>
              <a:rPr lang="en-GB" dirty="0"/>
              <a:t>Let’s take a closer look at the big Sales table we loaded.</a:t>
            </a:r>
          </a:p>
          <a:p>
            <a:pPr>
              <a:buNone/>
            </a:pPr>
            <a:r>
              <a:rPr lang="en-GB" dirty="0"/>
              <a:t>Each row contains </a:t>
            </a:r>
            <a:r>
              <a:rPr lang="en-GB" b="1" dirty="0"/>
              <a:t>full store information</a:t>
            </a:r>
            <a:r>
              <a:rPr lang="en-GB" dirty="0"/>
              <a:t>, such as:</a:t>
            </a:r>
          </a:p>
          <a:p>
            <a:pPr>
              <a:buFont typeface="Arial" panose="020B0604020202020204" pitchFamily="34" charset="0"/>
              <a:buChar char="•"/>
            </a:pPr>
            <a:r>
              <a:rPr lang="en-GB" dirty="0"/>
              <a:t>Store description</a:t>
            </a:r>
          </a:p>
          <a:p>
            <a:pPr>
              <a:buFont typeface="Arial" panose="020B0604020202020204" pitchFamily="34" charset="0"/>
              <a:buChar char="•"/>
            </a:pPr>
            <a:r>
              <a:rPr lang="en-GB" dirty="0"/>
              <a:t>Opening date</a:t>
            </a:r>
          </a:p>
          <a:p>
            <a:pPr>
              <a:buFont typeface="Arial" panose="020B0604020202020204" pitchFamily="34" charset="0"/>
              <a:buChar char="•"/>
            </a:pPr>
            <a:r>
              <a:rPr lang="en-GB" dirty="0"/>
              <a:t>Address details</a:t>
            </a:r>
          </a:p>
          <a:p>
            <a:pPr>
              <a:buNone/>
            </a:pPr>
            <a:r>
              <a:rPr lang="en-GB" dirty="0"/>
              <a:t>Example: </a:t>
            </a:r>
            <a:r>
              <a:rPr lang="en-GB" i="1" dirty="0"/>
              <a:t>Contoso North America Online Store</a:t>
            </a:r>
            <a:r>
              <a:rPr lang="en-GB" dirty="0"/>
              <a:t> is repeated on every row.</a:t>
            </a:r>
          </a:p>
          <a:p>
            <a:pPr>
              <a:buNone/>
            </a:pPr>
            <a:r>
              <a:rPr lang="en-GB" dirty="0"/>
              <a:t>Ask the audience:</a:t>
            </a:r>
            <a:br>
              <a:rPr lang="en-GB" dirty="0"/>
            </a:br>
            <a:r>
              <a:rPr lang="en-GB" dirty="0"/>
              <a:t>→ </a:t>
            </a:r>
            <a:r>
              <a:rPr lang="en-GB" i="1" dirty="0"/>
              <a:t>Is it helpful to repeat this store data on every row?</a:t>
            </a:r>
            <a:br>
              <a:rPr lang="en-GB" dirty="0"/>
            </a:br>
            <a:r>
              <a:rPr lang="en-GB" dirty="0"/>
              <a:t>→ Answer: </a:t>
            </a:r>
            <a:r>
              <a:rPr lang="en-GB" b="1" dirty="0"/>
              <a:t>Not really — it’s inefficient and creates redundancy.</a:t>
            </a:r>
            <a:endParaRPr lang="en-GB" dirty="0"/>
          </a:p>
          <a:p>
            <a:pPr>
              <a:buNone/>
            </a:pPr>
            <a:r>
              <a:rPr lang="en-GB" dirty="0"/>
              <a:t>What did I do to fix this?</a:t>
            </a:r>
            <a:br>
              <a:rPr lang="en-GB" dirty="0"/>
            </a:br>
            <a:r>
              <a:rPr lang="en-GB" dirty="0"/>
              <a:t>→ I moved all store information into a </a:t>
            </a:r>
            <a:r>
              <a:rPr lang="en-GB" b="1" dirty="0"/>
              <a:t>separate dimension table</a:t>
            </a:r>
            <a:r>
              <a:rPr lang="en-GB" dirty="0"/>
              <a:t>.</a:t>
            </a:r>
          </a:p>
          <a:p>
            <a:pPr>
              <a:buNone/>
            </a:pPr>
            <a:r>
              <a:rPr lang="en-GB" dirty="0"/>
              <a:t>New structure:</a:t>
            </a:r>
          </a:p>
          <a:p>
            <a:pPr>
              <a:buFont typeface="Arial" panose="020B0604020202020204" pitchFamily="34" charset="0"/>
              <a:buChar char="•"/>
            </a:pPr>
            <a:r>
              <a:rPr lang="en-GB" dirty="0"/>
              <a:t>A fact table with sales data</a:t>
            </a:r>
          </a:p>
          <a:p>
            <a:pPr>
              <a:buFont typeface="Arial" panose="020B0604020202020204" pitchFamily="34" charset="0"/>
              <a:buChar char="•"/>
            </a:pPr>
            <a:r>
              <a:rPr lang="en-GB" dirty="0"/>
              <a:t>A dimension table with store data</a:t>
            </a:r>
          </a:p>
          <a:p>
            <a:pPr>
              <a:buFont typeface="Arial" panose="020B0604020202020204" pitchFamily="34" charset="0"/>
              <a:buChar char="•"/>
            </a:pPr>
            <a:r>
              <a:rPr lang="en-GB" dirty="0"/>
              <a:t>Linked by a </a:t>
            </a:r>
            <a:r>
              <a:rPr lang="en-GB" b="1" dirty="0"/>
              <a:t>key column</a:t>
            </a:r>
            <a:endParaRPr lang="en-GB" dirty="0"/>
          </a:p>
          <a:p>
            <a:r>
              <a:rPr lang="en-GB" dirty="0"/>
              <a:t>Result:</a:t>
            </a:r>
            <a:br>
              <a:rPr lang="en-GB" dirty="0"/>
            </a:br>
            <a:r>
              <a:rPr lang="en-GB" dirty="0"/>
              <a:t>→ A relationship between both tables</a:t>
            </a:r>
            <a:br>
              <a:rPr lang="en-GB" dirty="0"/>
            </a:br>
            <a:r>
              <a:rPr lang="en-GB" dirty="0"/>
              <a:t>→ You can filter by store and see only the relevant sales</a:t>
            </a:r>
            <a:br>
              <a:rPr lang="en-GB" dirty="0"/>
            </a:br>
            <a:r>
              <a:rPr lang="en-GB" dirty="0"/>
              <a:t>→ Without repeating store data on every row</a:t>
            </a:r>
          </a:p>
          <a:p>
            <a:endParaRPr lang="en-GB" dirty="0"/>
          </a:p>
          <a:p>
            <a:endParaRPr lang="en-NL" dirty="0"/>
          </a:p>
        </p:txBody>
      </p:sp>
      <p:sp>
        <p:nvSpPr>
          <p:cNvPr id="4" name="Slide Number Placeholder 3">
            <a:extLst>
              <a:ext uri="{FF2B5EF4-FFF2-40B4-BE49-F238E27FC236}">
                <a16:creationId xmlns:a16="http://schemas.microsoft.com/office/drawing/2014/main" id="{AC5B1B61-75D1-3D5E-3C3E-A3F7AFE91631}"/>
              </a:ext>
            </a:extLst>
          </p:cNvPr>
          <p:cNvSpPr>
            <a:spLocks noGrp="1"/>
          </p:cNvSpPr>
          <p:nvPr>
            <p:ph type="sldNum" sz="quarter" idx="5"/>
          </p:nvPr>
        </p:nvSpPr>
        <p:spPr/>
        <p:txBody>
          <a:bodyPr/>
          <a:lstStyle/>
          <a:p>
            <a:fld id="{FA348E04-0EBB-4353-85D9-D05776E21CA0}" type="slidenum">
              <a:rPr lang="en-NL" smtClean="0"/>
              <a:t>11</a:t>
            </a:fld>
            <a:endParaRPr lang="en-NL"/>
          </a:p>
        </p:txBody>
      </p:sp>
    </p:spTree>
    <p:extLst>
      <p:ext uri="{BB962C8B-B14F-4D97-AF65-F5344CB8AC3E}">
        <p14:creationId xmlns:p14="http://schemas.microsoft.com/office/powerpoint/2010/main" val="42283253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92A82E5-DFC3-E022-F873-17060DB5CAEB}"/>
              </a:ext>
            </a:extLst>
          </p:cNvPr>
          <p:cNvSpPr/>
          <p:nvPr userDrawn="1"/>
        </p:nvSpPr>
        <p:spPr>
          <a:xfrm>
            <a:off x="298383" y="255972"/>
            <a:ext cx="8547234" cy="4631556"/>
          </a:xfrm>
          <a:prstGeom prst="roundRect">
            <a:avLst>
              <a:gd name="adj" fmla="val 45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5" name="Picture 4">
            <a:extLst>
              <a:ext uri="{FF2B5EF4-FFF2-40B4-BE49-F238E27FC236}">
                <a16:creationId xmlns:a16="http://schemas.microsoft.com/office/drawing/2014/main" id="{1B603DA5-7D32-8CEB-BD14-5A8265B292E4}"/>
              </a:ext>
            </a:extLst>
          </p:cNvPr>
          <p:cNvPicPr>
            <a:picLocks noChangeAspect="1"/>
          </p:cNvPicPr>
          <p:nvPr userDrawn="1"/>
        </p:nvPicPr>
        <p:blipFill>
          <a:blip r:embed="rId3"/>
          <a:stretch>
            <a:fillRect/>
          </a:stretch>
        </p:blipFill>
        <p:spPr>
          <a:xfrm>
            <a:off x="-228771" y="3905211"/>
            <a:ext cx="1143873" cy="1143873"/>
          </a:xfrm>
          <a:prstGeom prst="rect">
            <a:avLst/>
          </a:prstGeom>
        </p:spPr>
      </p:pic>
      <p:pic>
        <p:nvPicPr>
          <p:cNvPr id="7" name="Picture 6">
            <a:extLst>
              <a:ext uri="{FF2B5EF4-FFF2-40B4-BE49-F238E27FC236}">
                <a16:creationId xmlns:a16="http://schemas.microsoft.com/office/drawing/2014/main" id="{E4C72266-39F5-981B-A3A5-E8729CEA6484}"/>
              </a:ext>
            </a:extLst>
          </p:cNvPr>
          <p:cNvPicPr>
            <a:picLocks noChangeAspect="1"/>
          </p:cNvPicPr>
          <p:nvPr userDrawn="1"/>
        </p:nvPicPr>
        <p:blipFill>
          <a:blip r:embed="rId4"/>
          <a:stretch>
            <a:fillRect/>
          </a:stretch>
        </p:blipFill>
        <p:spPr>
          <a:xfrm>
            <a:off x="413886" y="-202130"/>
            <a:ext cx="1143873" cy="1143873"/>
          </a:xfrm>
          <a:prstGeom prst="rect">
            <a:avLst/>
          </a:prstGeom>
        </p:spPr>
      </p:pic>
      <p:pic>
        <p:nvPicPr>
          <p:cNvPr id="10" name="Picture 9">
            <a:extLst>
              <a:ext uri="{FF2B5EF4-FFF2-40B4-BE49-F238E27FC236}">
                <a16:creationId xmlns:a16="http://schemas.microsoft.com/office/drawing/2014/main" id="{C61DF410-33E5-E58E-0A87-B0CA1B51057E}"/>
              </a:ext>
            </a:extLst>
          </p:cNvPr>
          <p:cNvPicPr>
            <a:picLocks noChangeAspect="1"/>
          </p:cNvPicPr>
          <p:nvPr userDrawn="1"/>
        </p:nvPicPr>
        <p:blipFill>
          <a:blip r:embed="rId5"/>
          <a:stretch>
            <a:fillRect/>
          </a:stretch>
        </p:blipFill>
        <p:spPr>
          <a:xfrm>
            <a:off x="7694437" y="-2031961"/>
            <a:ext cx="1143873" cy="1143873"/>
          </a:xfrm>
          <a:prstGeom prst="rect">
            <a:avLst/>
          </a:prstGeom>
        </p:spPr>
      </p:pic>
      <p:pic>
        <p:nvPicPr>
          <p:cNvPr id="12" name="Picture 11">
            <a:extLst>
              <a:ext uri="{FF2B5EF4-FFF2-40B4-BE49-F238E27FC236}">
                <a16:creationId xmlns:a16="http://schemas.microsoft.com/office/drawing/2014/main" id="{AF655B60-8D47-C516-A816-6938C4CD12D9}"/>
              </a:ext>
            </a:extLst>
          </p:cNvPr>
          <p:cNvPicPr>
            <a:picLocks noChangeAspect="1"/>
          </p:cNvPicPr>
          <p:nvPr userDrawn="1"/>
        </p:nvPicPr>
        <p:blipFill>
          <a:blip r:embed="rId6"/>
          <a:stretch>
            <a:fillRect/>
          </a:stretch>
        </p:blipFill>
        <p:spPr>
          <a:xfrm>
            <a:off x="6121515" y="4064768"/>
            <a:ext cx="1261061" cy="1261061"/>
          </a:xfrm>
          <a:prstGeom prst="rect">
            <a:avLst/>
          </a:prstGeom>
        </p:spPr>
      </p:pic>
      <p:pic>
        <p:nvPicPr>
          <p:cNvPr id="14" name="Picture 13">
            <a:extLst>
              <a:ext uri="{FF2B5EF4-FFF2-40B4-BE49-F238E27FC236}">
                <a16:creationId xmlns:a16="http://schemas.microsoft.com/office/drawing/2014/main" id="{B5D5BF3F-E740-D301-1CD0-1C195843CC78}"/>
              </a:ext>
            </a:extLst>
          </p:cNvPr>
          <p:cNvPicPr>
            <a:picLocks noChangeAspect="1"/>
          </p:cNvPicPr>
          <p:nvPr userDrawn="1"/>
        </p:nvPicPr>
        <p:blipFill>
          <a:blip r:embed="rId7"/>
          <a:stretch>
            <a:fillRect/>
          </a:stretch>
        </p:blipFill>
        <p:spPr>
          <a:xfrm>
            <a:off x="-150942" y="1126124"/>
            <a:ext cx="969089" cy="1259995"/>
          </a:xfrm>
          <a:prstGeom prst="rect">
            <a:avLst/>
          </a:prstGeom>
        </p:spPr>
      </p:pic>
      <p:pic>
        <p:nvPicPr>
          <p:cNvPr id="16" name="Picture 15">
            <a:extLst>
              <a:ext uri="{FF2B5EF4-FFF2-40B4-BE49-F238E27FC236}">
                <a16:creationId xmlns:a16="http://schemas.microsoft.com/office/drawing/2014/main" id="{1D97D907-C3B0-2975-842D-C149C880E0CE}"/>
              </a:ext>
            </a:extLst>
          </p:cNvPr>
          <p:cNvPicPr>
            <a:picLocks noChangeAspect="1"/>
          </p:cNvPicPr>
          <p:nvPr userDrawn="1"/>
        </p:nvPicPr>
        <p:blipFill>
          <a:blip r:embed="rId8"/>
          <a:stretch>
            <a:fillRect/>
          </a:stretch>
        </p:blipFill>
        <p:spPr>
          <a:xfrm>
            <a:off x="6931653" y="-2063224"/>
            <a:ext cx="1143873" cy="1143873"/>
          </a:xfrm>
          <a:prstGeom prst="rect">
            <a:avLst/>
          </a:prstGeom>
        </p:spPr>
      </p:pic>
      <p:pic>
        <p:nvPicPr>
          <p:cNvPr id="18" name="Picture 17">
            <a:extLst>
              <a:ext uri="{FF2B5EF4-FFF2-40B4-BE49-F238E27FC236}">
                <a16:creationId xmlns:a16="http://schemas.microsoft.com/office/drawing/2014/main" id="{041A93F6-46BB-1AD9-37AF-48D8EE297C53}"/>
              </a:ext>
            </a:extLst>
          </p:cNvPr>
          <p:cNvPicPr>
            <a:picLocks noChangeAspect="1"/>
          </p:cNvPicPr>
          <p:nvPr userDrawn="1"/>
        </p:nvPicPr>
        <p:blipFill>
          <a:blip r:embed="rId9"/>
          <a:stretch>
            <a:fillRect/>
          </a:stretch>
        </p:blipFill>
        <p:spPr>
          <a:xfrm>
            <a:off x="1065863" y="-190301"/>
            <a:ext cx="1143873" cy="1143873"/>
          </a:xfrm>
          <a:prstGeom prst="rect">
            <a:avLst/>
          </a:prstGeom>
        </p:spPr>
      </p:pic>
      <p:pic>
        <p:nvPicPr>
          <p:cNvPr id="20" name="Picture 19">
            <a:extLst>
              <a:ext uri="{FF2B5EF4-FFF2-40B4-BE49-F238E27FC236}">
                <a16:creationId xmlns:a16="http://schemas.microsoft.com/office/drawing/2014/main" id="{8EBB0D65-C755-07C4-F61B-E34C4238E837}"/>
              </a:ext>
            </a:extLst>
          </p:cNvPr>
          <p:cNvPicPr>
            <a:picLocks noChangeAspect="1"/>
          </p:cNvPicPr>
          <p:nvPr userDrawn="1"/>
        </p:nvPicPr>
        <p:blipFill>
          <a:blip r:embed="rId10"/>
          <a:stretch>
            <a:fillRect/>
          </a:stretch>
        </p:blipFill>
        <p:spPr>
          <a:xfrm>
            <a:off x="8079046" y="3364360"/>
            <a:ext cx="1143873" cy="1143873"/>
          </a:xfrm>
          <a:prstGeom prst="rect">
            <a:avLst/>
          </a:prstGeom>
        </p:spPr>
      </p:pic>
      <p:pic>
        <p:nvPicPr>
          <p:cNvPr id="22" name="Picture 21">
            <a:extLst>
              <a:ext uri="{FF2B5EF4-FFF2-40B4-BE49-F238E27FC236}">
                <a16:creationId xmlns:a16="http://schemas.microsoft.com/office/drawing/2014/main" id="{CA5C6C1D-26A0-BD3D-F6B3-EBACEC0465FE}"/>
              </a:ext>
            </a:extLst>
          </p:cNvPr>
          <p:cNvPicPr>
            <a:picLocks noChangeAspect="1"/>
          </p:cNvPicPr>
          <p:nvPr userDrawn="1"/>
        </p:nvPicPr>
        <p:blipFill>
          <a:blip r:embed="rId11"/>
          <a:stretch>
            <a:fillRect/>
          </a:stretch>
        </p:blipFill>
        <p:spPr>
          <a:xfrm>
            <a:off x="-163818" y="-154076"/>
            <a:ext cx="1143873" cy="1143873"/>
          </a:xfrm>
          <a:prstGeom prst="rect">
            <a:avLst/>
          </a:prstGeom>
        </p:spPr>
      </p:pic>
      <p:pic>
        <p:nvPicPr>
          <p:cNvPr id="26" name="Picture 25">
            <a:extLst>
              <a:ext uri="{FF2B5EF4-FFF2-40B4-BE49-F238E27FC236}">
                <a16:creationId xmlns:a16="http://schemas.microsoft.com/office/drawing/2014/main" id="{674E37C2-B191-A70F-A2A9-BB3123489878}"/>
              </a:ext>
            </a:extLst>
          </p:cNvPr>
          <p:cNvPicPr>
            <a:picLocks noChangeAspect="1"/>
          </p:cNvPicPr>
          <p:nvPr userDrawn="1"/>
        </p:nvPicPr>
        <p:blipFill>
          <a:blip r:embed="rId12"/>
          <a:stretch>
            <a:fillRect/>
          </a:stretch>
        </p:blipFill>
        <p:spPr>
          <a:xfrm>
            <a:off x="-352358" y="445922"/>
            <a:ext cx="1143873" cy="1143873"/>
          </a:xfrm>
          <a:prstGeom prst="rect">
            <a:avLst/>
          </a:prstGeom>
        </p:spPr>
      </p:pic>
      <p:pic>
        <p:nvPicPr>
          <p:cNvPr id="28" name="Picture 27">
            <a:extLst>
              <a:ext uri="{FF2B5EF4-FFF2-40B4-BE49-F238E27FC236}">
                <a16:creationId xmlns:a16="http://schemas.microsoft.com/office/drawing/2014/main" id="{36C6AAEC-0A1E-1A52-62E3-A068F70D3752}"/>
              </a:ext>
            </a:extLst>
          </p:cNvPr>
          <p:cNvPicPr>
            <a:picLocks noChangeAspect="1"/>
          </p:cNvPicPr>
          <p:nvPr userDrawn="1"/>
        </p:nvPicPr>
        <p:blipFill>
          <a:blip r:embed="rId13"/>
          <a:stretch>
            <a:fillRect/>
          </a:stretch>
        </p:blipFill>
        <p:spPr>
          <a:xfrm>
            <a:off x="8192859" y="2750879"/>
            <a:ext cx="1143873" cy="1143873"/>
          </a:xfrm>
          <a:prstGeom prst="rect">
            <a:avLst/>
          </a:prstGeom>
        </p:spPr>
      </p:pic>
      <p:pic>
        <p:nvPicPr>
          <p:cNvPr id="30" name="Picture 29">
            <a:extLst>
              <a:ext uri="{FF2B5EF4-FFF2-40B4-BE49-F238E27FC236}">
                <a16:creationId xmlns:a16="http://schemas.microsoft.com/office/drawing/2014/main" id="{4E610704-4058-CB7F-B665-77EDE7B8ED26}"/>
              </a:ext>
            </a:extLst>
          </p:cNvPr>
          <p:cNvPicPr>
            <a:picLocks noChangeAspect="1"/>
          </p:cNvPicPr>
          <p:nvPr userDrawn="1"/>
        </p:nvPicPr>
        <p:blipFill>
          <a:blip r:embed="rId14"/>
          <a:stretch>
            <a:fillRect/>
          </a:stretch>
        </p:blipFill>
        <p:spPr>
          <a:xfrm>
            <a:off x="6776218" y="4140260"/>
            <a:ext cx="1143873" cy="1143873"/>
          </a:xfrm>
          <a:prstGeom prst="rect">
            <a:avLst/>
          </a:prstGeom>
        </p:spPr>
      </p:pic>
      <p:pic>
        <p:nvPicPr>
          <p:cNvPr id="32" name="Picture 31">
            <a:extLst>
              <a:ext uri="{FF2B5EF4-FFF2-40B4-BE49-F238E27FC236}">
                <a16:creationId xmlns:a16="http://schemas.microsoft.com/office/drawing/2014/main" id="{B07147C8-419B-02CC-E6A1-7FA0B9831239}"/>
              </a:ext>
            </a:extLst>
          </p:cNvPr>
          <p:cNvPicPr>
            <a:picLocks noChangeAspect="1"/>
          </p:cNvPicPr>
          <p:nvPr userDrawn="1"/>
        </p:nvPicPr>
        <p:blipFill>
          <a:blip r:embed="rId15"/>
          <a:srcRect/>
          <a:stretch/>
        </p:blipFill>
        <p:spPr>
          <a:xfrm>
            <a:off x="7342744" y="3984860"/>
            <a:ext cx="2022638" cy="1855936"/>
          </a:xfrm>
          <a:prstGeom prst="rect">
            <a:avLst/>
          </a:prstGeom>
        </p:spPr>
      </p:pic>
      <p:pic>
        <p:nvPicPr>
          <p:cNvPr id="6" name="Picture 5">
            <a:extLst>
              <a:ext uri="{FF2B5EF4-FFF2-40B4-BE49-F238E27FC236}">
                <a16:creationId xmlns:a16="http://schemas.microsoft.com/office/drawing/2014/main" id="{2E995676-87C6-467A-330F-254F69A09BFF}"/>
              </a:ext>
            </a:extLst>
          </p:cNvPr>
          <p:cNvPicPr>
            <a:picLocks noChangeAspect="1"/>
          </p:cNvPicPr>
          <p:nvPr userDrawn="1"/>
        </p:nvPicPr>
        <p:blipFill>
          <a:blip r:embed="rId16"/>
          <a:stretch>
            <a:fillRect/>
          </a:stretch>
        </p:blipFill>
        <p:spPr>
          <a:xfrm>
            <a:off x="67377" y="4557310"/>
            <a:ext cx="1722922" cy="586190"/>
          </a:xfrm>
          <a:prstGeom prst="rect">
            <a:avLst/>
          </a:prstGeom>
        </p:spPr>
      </p:pic>
      <p:pic>
        <p:nvPicPr>
          <p:cNvPr id="9" name="Picture 8">
            <a:extLst>
              <a:ext uri="{FF2B5EF4-FFF2-40B4-BE49-F238E27FC236}">
                <a16:creationId xmlns:a16="http://schemas.microsoft.com/office/drawing/2014/main" id="{95FE1CAC-32B9-720D-2A1D-20E4ABDBED00}"/>
              </a:ext>
            </a:extLst>
          </p:cNvPr>
          <p:cNvPicPr>
            <a:picLocks noChangeAspect="1"/>
          </p:cNvPicPr>
          <p:nvPr userDrawn="1"/>
        </p:nvPicPr>
        <p:blipFill>
          <a:blip r:embed="rId12"/>
          <a:stretch>
            <a:fillRect/>
          </a:stretch>
        </p:blipFill>
        <p:spPr>
          <a:xfrm rot="1646287">
            <a:off x="1373950" y="4245282"/>
            <a:ext cx="944657" cy="944657"/>
          </a:xfrm>
          <a:prstGeom prst="rect">
            <a:avLst/>
          </a:prstGeom>
        </p:spPr>
      </p:pic>
    </p:spTree>
    <p:extLst>
      <p:ext uri="{BB962C8B-B14F-4D97-AF65-F5344CB8AC3E}">
        <p14:creationId xmlns:p14="http://schemas.microsoft.com/office/powerpoint/2010/main" val="32532454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92A82E5-DFC3-E022-F873-17060DB5CAEB}"/>
              </a:ext>
            </a:extLst>
          </p:cNvPr>
          <p:cNvSpPr/>
          <p:nvPr userDrawn="1"/>
        </p:nvSpPr>
        <p:spPr>
          <a:xfrm>
            <a:off x="298383" y="255972"/>
            <a:ext cx="8547234" cy="4631556"/>
          </a:xfrm>
          <a:prstGeom prst="roundRect">
            <a:avLst>
              <a:gd name="adj" fmla="val 45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pic>
        <p:nvPicPr>
          <p:cNvPr id="7" name="Picture 6">
            <a:extLst>
              <a:ext uri="{FF2B5EF4-FFF2-40B4-BE49-F238E27FC236}">
                <a16:creationId xmlns:a16="http://schemas.microsoft.com/office/drawing/2014/main" id="{E4C72266-39F5-981B-A3A5-E8729CEA6484}"/>
              </a:ext>
            </a:extLst>
          </p:cNvPr>
          <p:cNvPicPr>
            <a:picLocks noChangeAspect="1"/>
          </p:cNvPicPr>
          <p:nvPr userDrawn="1"/>
        </p:nvPicPr>
        <p:blipFill>
          <a:blip r:embed="rId3"/>
          <a:stretch>
            <a:fillRect/>
          </a:stretch>
        </p:blipFill>
        <p:spPr>
          <a:xfrm>
            <a:off x="413886" y="-202130"/>
            <a:ext cx="1143873" cy="1143873"/>
          </a:xfrm>
          <a:prstGeom prst="rect">
            <a:avLst/>
          </a:prstGeom>
        </p:spPr>
      </p:pic>
      <p:pic>
        <p:nvPicPr>
          <p:cNvPr id="10" name="Picture 9">
            <a:extLst>
              <a:ext uri="{FF2B5EF4-FFF2-40B4-BE49-F238E27FC236}">
                <a16:creationId xmlns:a16="http://schemas.microsoft.com/office/drawing/2014/main" id="{C61DF410-33E5-E58E-0A87-B0CA1B51057E}"/>
              </a:ext>
            </a:extLst>
          </p:cNvPr>
          <p:cNvPicPr>
            <a:picLocks noChangeAspect="1"/>
          </p:cNvPicPr>
          <p:nvPr userDrawn="1"/>
        </p:nvPicPr>
        <p:blipFill>
          <a:blip r:embed="rId4"/>
          <a:stretch>
            <a:fillRect/>
          </a:stretch>
        </p:blipFill>
        <p:spPr>
          <a:xfrm>
            <a:off x="7694437" y="-2031961"/>
            <a:ext cx="1143873" cy="1143873"/>
          </a:xfrm>
          <a:prstGeom prst="rect">
            <a:avLst/>
          </a:prstGeom>
        </p:spPr>
      </p:pic>
      <p:pic>
        <p:nvPicPr>
          <p:cNvPr id="12" name="Picture 11">
            <a:extLst>
              <a:ext uri="{FF2B5EF4-FFF2-40B4-BE49-F238E27FC236}">
                <a16:creationId xmlns:a16="http://schemas.microsoft.com/office/drawing/2014/main" id="{AF655B60-8D47-C516-A816-6938C4CD12D9}"/>
              </a:ext>
            </a:extLst>
          </p:cNvPr>
          <p:cNvPicPr>
            <a:picLocks noChangeAspect="1"/>
          </p:cNvPicPr>
          <p:nvPr userDrawn="1"/>
        </p:nvPicPr>
        <p:blipFill>
          <a:blip r:embed="rId5"/>
          <a:stretch>
            <a:fillRect/>
          </a:stretch>
        </p:blipFill>
        <p:spPr>
          <a:xfrm>
            <a:off x="6121515" y="4064768"/>
            <a:ext cx="1261061" cy="1261061"/>
          </a:xfrm>
          <a:prstGeom prst="rect">
            <a:avLst/>
          </a:prstGeom>
        </p:spPr>
      </p:pic>
      <p:pic>
        <p:nvPicPr>
          <p:cNvPr id="14" name="Picture 13">
            <a:extLst>
              <a:ext uri="{FF2B5EF4-FFF2-40B4-BE49-F238E27FC236}">
                <a16:creationId xmlns:a16="http://schemas.microsoft.com/office/drawing/2014/main" id="{B5D5BF3F-E740-D301-1CD0-1C195843CC78}"/>
              </a:ext>
            </a:extLst>
          </p:cNvPr>
          <p:cNvPicPr>
            <a:picLocks noChangeAspect="1"/>
          </p:cNvPicPr>
          <p:nvPr userDrawn="1"/>
        </p:nvPicPr>
        <p:blipFill>
          <a:blip r:embed="rId6"/>
          <a:stretch>
            <a:fillRect/>
          </a:stretch>
        </p:blipFill>
        <p:spPr>
          <a:xfrm>
            <a:off x="-150942" y="1126124"/>
            <a:ext cx="969089" cy="1259995"/>
          </a:xfrm>
          <a:prstGeom prst="rect">
            <a:avLst/>
          </a:prstGeom>
        </p:spPr>
      </p:pic>
      <p:pic>
        <p:nvPicPr>
          <p:cNvPr id="16" name="Picture 15">
            <a:extLst>
              <a:ext uri="{FF2B5EF4-FFF2-40B4-BE49-F238E27FC236}">
                <a16:creationId xmlns:a16="http://schemas.microsoft.com/office/drawing/2014/main" id="{1D97D907-C3B0-2975-842D-C149C880E0CE}"/>
              </a:ext>
            </a:extLst>
          </p:cNvPr>
          <p:cNvPicPr>
            <a:picLocks noChangeAspect="1"/>
          </p:cNvPicPr>
          <p:nvPr userDrawn="1"/>
        </p:nvPicPr>
        <p:blipFill>
          <a:blip r:embed="rId7"/>
          <a:stretch>
            <a:fillRect/>
          </a:stretch>
        </p:blipFill>
        <p:spPr>
          <a:xfrm>
            <a:off x="6931653" y="-2063224"/>
            <a:ext cx="1143873" cy="1143873"/>
          </a:xfrm>
          <a:prstGeom prst="rect">
            <a:avLst/>
          </a:prstGeom>
        </p:spPr>
      </p:pic>
      <p:pic>
        <p:nvPicPr>
          <p:cNvPr id="18" name="Picture 17">
            <a:extLst>
              <a:ext uri="{FF2B5EF4-FFF2-40B4-BE49-F238E27FC236}">
                <a16:creationId xmlns:a16="http://schemas.microsoft.com/office/drawing/2014/main" id="{041A93F6-46BB-1AD9-37AF-48D8EE297C53}"/>
              </a:ext>
            </a:extLst>
          </p:cNvPr>
          <p:cNvPicPr>
            <a:picLocks noChangeAspect="1"/>
          </p:cNvPicPr>
          <p:nvPr userDrawn="1"/>
        </p:nvPicPr>
        <p:blipFill>
          <a:blip r:embed="rId8"/>
          <a:stretch>
            <a:fillRect/>
          </a:stretch>
        </p:blipFill>
        <p:spPr>
          <a:xfrm>
            <a:off x="1065863" y="-190301"/>
            <a:ext cx="1143873" cy="1143873"/>
          </a:xfrm>
          <a:prstGeom prst="rect">
            <a:avLst/>
          </a:prstGeom>
        </p:spPr>
      </p:pic>
      <p:pic>
        <p:nvPicPr>
          <p:cNvPr id="20" name="Picture 19">
            <a:extLst>
              <a:ext uri="{FF2B5EF4-FFF2-40B4-BE49-F238E27FC236}">
                <a16:creationId xmlns:a16="http://schemas.microsoft.com/office/drawing/2014/main" id="{8EBB0D65-C755-07C4-F61B-E34C4238E837}"/>
              </a:ext>
            </a:extLst>
          </p:cNvPr>
          <p:cNvPicPr>
            <a:picLocks noChangeAspect="1"/>
          </p:cNvPicPr>
          <p:nvPr userDrawn="1"/>
        </p:nvPicPr>
        <p:blipFill>
          <a:blip r:embed="rId9"/>
          <a:stretch>
            <a:fillRect/>
          </a:stretch>
        </p:blipFill>
        <p:spPr>
          <a:xfrm>
            <a:off x="8079046" y="3364360"/>
            <a:ext cx="1143873" cy="1143873"/>
          </a:xfrm>
          <a:prstGeom prst="rect">
            <a:avLst/>
          </a:prstGeom>
        </p:spPr>
      </p:pic>
      <p:pic>
        <p:nvPicPr>
          <p:cNvPr id="22" name="Picture 21">
            <a:extLst>
              <a:ext uri="{FF2B5EF4-FFF2-40B4-BE49-F238E27FC236}">
                <a16:creationId xmlns:a16="http://schemas.microsoft.com/office/drawing/2014/main" id="{CA5C6C1D-26A0-BD3D-F6B3-EBACEC0465FE}"/>
              </a:ext>
            </a:extLst>
          </p:cNvPr>
          <p:cNvPicPr>
            <a:picLocks noChangeAspect="1"/>
          </p:cNvPicPr>
          <p:nvPr userDrawn="1"/>
        </p:nvPicPr>
        <p:blipFill>
          <a:blip r:embed="rId10"/>
          <a:stretch>
            <a:fillRect/>
          </a:stretch>
        </p:blipFill>
        <p:spPr>
          <a:xfrm>
            <a:off x="-163818" y="-154076"/>
            <a:ext cx="1143873" cy="1143873"/>
          </a:xfrm>
          <a:prstGeom prst="rect">
            <a:avLst/>
          </a:prstGeom>
        </p:spPr>
      </p:pic>
      <p:pic>
        <p:nvPicPr>
          <p:cNvPr id="26" name="Picture 25">
            <a:extLst>
              <a:ext uri="{FF2B5EF4-FFF2-40B4-BE49-F238E27FC236}">
                <a16:creationId xmlns:a16="http://schemas.microsoft.com/office/drawing/2014/main" id="{674E37C2-B191-A70F-A2A9-BB3123489878}"/>
              </a:ext>
            </a:extLst>
          </p:cNvPr>
          <p:cNvPicPr>
            <a:picLocks noChangeAspect="1"/>
          </p:cNvPicPr>
          <p:nvPr userDrawn="1"/>
        </p:nvPicPr>
        <p:blipFill>
          <a:blip r:embed="rId11"/>
          <a:stretch>
            <a:fillRect/>
          </a:stretch>
        </p:blipFill>
        <p:spPr>
          <a:xfrm>
            <a:off x="-352358" y="445922"/>
            <a:ext cx="1143873" cy="1143873"/>
          </a:xfrm>
          <a:prstGeom prst="rect">
            <a:avLst/>
          </a:prstGeom>
        </p:spPr>
      </p:pic>
      <p:pic>
        <p:nvPicPr>
          <p:cNvPr id="28" name="Picture 27">
            <a:extLst>
              <a:ext uri="{FF2B5EF4-FFF2-40B4-BE49-F238E27FC236}">
                <a16:creationId xmlns:a16="http://schemas.microsoft.com/office/drawing/2014/main" id="{36C6AAEC-0A1E-1A52-62E3-A068F70D3752}"/>
              </a:ext>
            </a:extLst>
          </p:cNvPr>
          <p:cNvPicPr>
            <a:picLocks noChangeAspect="1"/>
          </p:cNvPicPr>
          <p:nvPr userDrawn="1"/>
        </p:nvPicPr>
        <p:blipFill>
          <a:blip r:embed="rId12"/>
          <a:stretch>
            <a:fillRect/>
          </a:stretch>
        </p:blipFill>
        <p:spPr>
          <a:xfrm>
            <a:off x="8192859" y="2750879"/>
            <a:ext cx="1143873" cy="1143873"/>
          </a:xfrm>
          <a:prstGeom prst="rect">
            <a:avLst/>
          </a:prstGeom>
        </p:spPr>
      </p:pic>
      <p:pic>
        <p:nvPicPr>
          <p:cNvPr id="30" name="Picture 29">
            <a:extLst>
              <a:ext uri="{FF2B5EF4-FFF2-40B4-BE49-F238E27FC236}">
                <a16:creationId xmlns:a16="http://schemas.microsoft.com/office/drawing/2014/main" id="{4E610704-4058-CB7F-B665-77EDE7B8ED26}"/>
              </a:ext>
            </a:extLst>
          </p:cNvPr>
          <p:cNvPicPr>
            <a:picLocks noChangeAspect="1"/>
          </p:cNvPicPr>
          <p:nvPr userDrawn="1"/>
        </p:nvPicPr>
        <p:blipFill>
          <a:blip r:embed="rId13"/>
          <a:stretch>
            <a:fillRect/>
          </a:stretch>
        </p:blipFill>
        <p:spPr>
          <a:xfrm>
            <a:off x="6776218" y="4140260"/>
            <a:ext cx="1143873" cy="1143873"/>
          </a:xfrm>
          <a:prstGeom prst="rect">
            <a:avLst/>
          </a:prstGeom>
        </p:spPr>
      </p:pic>
      <p:pic>
        <p:nvPicPr>
          <p:cNvPr id="32" name="Picture 31">
            <a:extLst>
              <a:ext uri="{FF2B5EF4-FFF2-40B4-BE49-F238E27FC236}">
                <a16:creationId xmlns:a16="http://schemas.microsoft.com/office/drawing/2014/main" id="{B07147C8-419B-02CC-E6A1-7FA0B9831239}"/>
              </a:ext>
            </a:extLst>
          </p:cNvPr>
          <p:cNvPicPr>
            <a:picLocks noChangeAspect="1"/>
          </p:cNvPicPr>
          <p:nvPr userDrawn="1"/>
        </p:nvPicPr>
        <p:blipFill>
          <a:blip r:embed="rId14"/>
          <a:srcRect/>
          <a:stretch/>
        </p:blipFill>
        <p:spPr>
          <a:xfrm>
            <a:off x="7342744" y="3984860"/>
            <a:ext cx="2022638" cy="1855936"/>
          </a:xfrm>
          <a:prstGeom prst="rect">
            <a:avLst/>
          </a:prstGeom>
        </p:spPr>
      </p:pic>
    </p:spTree>
    <p:extLst>
      <p:ext uri="{BB962C8B-B14F-4D97-AF65-F5344CB8AC3E}">
        <p14:creationId xmlns:p14="http://schemas.microsoft.com/office/powerpoint/2010/main" val="9325614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AE362A2-326D-57AA-6213-32ACDA2A88C2}"/>
              </a:ext>
            </a:extLst>
          </p:cNvPr>
          <p:cNvSpPr/>
          <p:nvPr userDrawn="1"/>
        </p:nvSpPr>
        <p:spPr>
          <a:xfrm>
            <a:off x="298383" y="255972"/>
            <a:ext cx="5871411" cy="4631556"/>
          </a:xfrm>
          <a:prstGeom prst="roundRect">
            <a:avLst>
              <a:gd name="adj" fmla="val 45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30621" y="797210"/>
            <a:ext cx="5147441" cy="1480537"/>
          </a:xfrm>
        </p:spPr>
        <p:txBody>
          <a:bodyPr anchor="b"/>
          <a:lstStyle>
            <a:lvl1pPr algn="l">
              <a:defRPr sz="4500"/>
            </a:lvl1pPr>
          </a:lstStyle>
          <a:p>
            <a:r>
              <a:rPr lang="en-GB" dirty="0"/>
              <a:t>Click to edit Master title style</a:t>
            </a:r>
            <a:endParaRPr lang="en-US" dirty="0"/>
          </a:p>
        </p:txBody>
      </p:sp>
      <p:sp>
        <p:nvSpPr>
          <p:cNvPr id="3" name="Subtitle 2"/>
          <p:cNvSpPr>
            <a:spLocks noGrp="1"/>
          </p:cNvSpPr>
          <p:nvPr>
            <p:ph type="subTitle" idx="1"/>
          </p:nvPr>
        </p:nvSpPr>
        <p:spPr>
          <a:xfrm>
            <a:off x="630621" y="2388475"/>
            <a:ext cx="5147441" cy="1026729"/>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Tree>
    <p:extLst>
      <p:ext uri="{BB962C8B-B14F-4D97-AF65-F5344CB8AC3E}">
        <p14:creationId xmlns:p14="http://schemas.microsoft.com/office/powerpoint/2010/main" val="208642179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BB5B3E-3172-6F1B-9A88-F787C04F569E}"/>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3279227" y="1091213"/>
            <a:ext cx="5147441" cy="1480537"/>
          </a:xfrm>
        </p:spPr>
        <p:txBody>
          <a:bodyPr anchor="b"/>
          <a:lstStyle>
            <a:lvl1pPr algn="l">
              <a:defRPr sz="45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3279227" y="2682478"/>
            <a:ext cx="5147441" cy="1026729"/>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Tree>
    <p:extLst>
      <p:ext uri="{BB962C8B-B14F-4D97-AF65-F5344CB8AC3E}">
        <p14:creationId xmlns:p14="http://schemas.microsoft.com/office/powerpoint/2010/main" val="8609478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BB5B3E-3172-6F1B-9A88-F787C04F569E}"/>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528144" y="-193676"/>
            <a:ext cx="8537028" cy="1480537"/>
          </a:xfrm>
        </p:spPr>
        <p:txBody>
          <a:bodyPr anchor="b"/>
          <a:lstStyle>
            <a:lvl1pPr algn="l">
              <a:defRPr sz="45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543910" y="1728665"/>
            <a:ext cx="5147441" cy="1026729"/>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5" name="Text Placeholder 4">
            <a:extLst>
              <a:ext uri="{FF2B5EF4-FFF2-40B4-BE49-F238E27FC236}">
                <a16:creationId xmlns:a16="http://schemas.microsoft.com/office/drawing/2014/main" id="{0EF3CACC-B6E6-6ADA-9C69-D25060F3A50E}"/>
              </a:ext>
            </a:extLst>
          </p:cNvPr>
          <p:cNvSpPr>
            <a:spLocks noGrp="1"/>
          </p:cNvSpPr>
          <p:nvPr>
            <p:ph type="body" sz="quarter" idx="10"/>
          </p:nvPr>
        </p:nvSpPr>
        <p:spPr>
          <a:xfrm>
            <a:off x="544513" y="2884488"/>
            <a:ext cx="5146675" cy="2033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35599416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BB5B3E-3172-6F1B-9A88-F787C04F569E}"/>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851337" y="728608"/>
            <a:ext cx="4847897" cy="1480537"/>
          </a:xfrm>
        </p:spPr>
        <p:txBody>
          <a:bodyPr anchor="b"/>
          <a:lstStyle>
            <a:lvl1pPr algn="l">
              <a:defRPr sz="45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851337" y="2288343"/>
            <a:ext cx="5147441" cy="596748"/>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5" name="Text Placeholder 4">
            <a:extLst>
              <a:ext uri="{FF2B5EF4-FFF2-40B4-BE49-F238E27FC236}">
                <a16:creationId xmlns:a16="http://schemas.microsoft.com/office/drawing/2014/main" id="{0EF3CACC-B6E6-6ADA-9C69-D25060F3A50E}"/>
              </a:ext>
            </a:extLst>
          </p:cNvPr>
          <p:cNvSpPr>
            <a:spLocks noGrp="1"/>
          </p:cNvSpPr>
          <p:nvPr>
            <p:ph type="body" sz="quarter" idx="10"/>
          </p:nvPr>
        </p:nvSpPr>
        <p:spPr>
          <a:xfrm>
            <a:off x="851337" y="3002731"/>
            <a:ext cx="5146675" cy="16638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1701665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BB5B3E-3172-6F1B-9A88-F787C04F569E}"/>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49748413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8668366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74" r:id="rId3"/>
    <p:sldLayoutId id="2147483675" r:id="rId4"/>
    <p:sldLayoutId id="2147483676" r:id="rId5"/>
    <p:sldLayoutId id="2147483678" r:id="rId6"/>
    <p:sldLayoutId id="2147483677" r:id="rId7"/>
  </p:sldLayoutIdLst>
  <p:txStyles>
    <p:titleStyle>
      <a:lvl1pPr algn="l" defTabSz="685800" rtl="0" eaLnBrk="1" latinLnBrk="0" hangingPunct="1">
        <a:lnSpc>
          <a:spcPct val="90000"/>
        </a:lnSpc>
        <a:spcBef>
          <a:spcPct val="0"/>
        </a:spcBef>
        <a:buNone/>
        <a:defRPr sz="3300" kern="1200">
          <a:solidFill>
            <a:schemeClr val="tx1"/>
          </a:solidFill>
          <a:latin typeface="Arial Rounded MT Bold" panose="020F0704030504030204" pitchFamily="34" charset="77"/>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Rounded MT Bold" panose="020F0704030504030204" pitchFamily="34" charset="77"/>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Rounded MT Bold" panose="020F0704030504030204" pitchFamily="34" charset="77"/>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Rounded MT Bold" panose="020F0704030504030204" pitchFamily="34" charset="77"/>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Rounded MT Bold" panose="020F0704030504030204" pitchFamily="34" charset="77"/>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Rounded MT Bold" panose="020F0704030504030204" pitchFamily="34" charset="77"/>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15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CFBE7-10D4-6114-D745-58F1E8D8BB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87EBF42-F69B-0E32-4ABD-C96D50438917}"/>
              </a:ext>
            </a:extLst>
          </p:cNvPr>
          <p:cNvSpPr>
            <a:spLocks noGrp="1"/>
          </p:cNvSpPr>
          <p:nvPr>
            <p:ph type="subTitle" idx="1"/>
          </p:nvPr>
        </p:nvSpPr>
        <p:spPr>
          <a:xfrm>
            <a:off x="1143000" y="1524002"/>
            <a:ext cx="3622964" cy="2524645"/>
          </a:xfrm>
        </p:spPr>
        <p:txBody>
          <a:bodyPr>
            <a:noAutofit/>
          </a:bodyPr>
          <a:lstStyle/>
          <a:p>
            <a:pPr>
              <a:buFont typeface="Arial" panose="020B0604020202020204" pitchFamily="34" charset="0"/>
              <a:buChar char="•"/>
            </a:pPr>
            <a:r>
              <a:rPr lang="en-GB" sz="1400" dirty="0"/>
              <a:t>VertiPaq chooses the smallest number of bits per column</a:t>
            </a:r>
          </a:p>
          <a:p>
            <a:pPr>
              <a:buFont typeface="Arial" panose="020B0604020202020204" pitchFamily="34" charset="0"/>
              <a:buChar char="•"/>
            </a:pPr>
            <a:endParaRPr lang="en-GB" sz="1400" dirty="0"/>
          </a:p>
          <a:p>
            <a:pPr>
              <a:buFont typeface="Arial" panose="020B0604020202020204" pitchFamily="34" charset="0"/>
              <a:buChar char="•"/>
            </a:pPr>
            <a:r>
              <a:rPr lang="en-GB" sz="1400" dirty="0"/>
              <a:t>Smaller range of values = fewer bits needed</a:t>
            </a:r>
          </a:p>
          <a:p>
            <a:pPr>
              <a:buFont typeface="Arial" panose="020B0604020202020204" pitchFamily="34" charset="0"/>
              <a:buChar char="•"/>
            </a:pPr>
            <a:endParaRPr lang="en-GB" sz="1400" dirty="0"/>
          </a:p>
          <a:p>
            <a:pPr>
              <a:buFont typeface="Arial" panose="020B0604020202020204" pitchFamily="34" charset="0"/>
              <a:buChar char="•"/>
            </a:pPr>
            <a:r>
              <a:rPr lang="en-GB" sz="1400" dirty="0"/>
              <a:t>Works after dictionary encoding or on numeric columns</a:t>
            </a:r>
          </a:p>
          <a:p>
            <a:pPr lvl="0" algn="l" defTabSz="914400" eaLnBrk="0" fontAlgn="base" hangingPunct="0">
              <a:lnSpc>
                <a:spcPct val="100000"/>
              </a:lnSpc>
              <a:spcBef>
                <a:spcPct val="0"/>
              </a:spcBef>
              <a:spcAft>
                <a:spcPct val="0"/>
              </a:spcAft>
            </a:pPr>
            <a:endParaRPr lang="en-NL" altLang="en-NL" sz="1200" dirty="0">
              <a:latin typeface="Arial" panose="020B0604020202020204" pitchFamily="34" charset="0"/>
            </a:endParaRPr>
          </a:p>
        </p:txBody>
      </p:sp>
      <p:sp>
        <p:nvSpPr>
          <p:cNvPr id="4" name="Title 1">
            <a:extLst>
              <a:ext uri="{FF2B5EF4-FFF2-40B4-BE49-F238E27FC236}">
                <a16:creationId xmlns:a16="http://schemas.microsoft.com/office/drawing/2014/main" id="{7C2857C4-0376-5F53-085F-2599C3E01C08}"/>
              </a:ext>
            </a:extLst>
          </p:cNvPr>
          <p:cNvSpPr>
            <a:spLocks noGrp="1"/>
          </p:cNvSpPr>
          <p:nvPr>
            <p:ph type="ctrTitle"/>
          </p:nvPr>
        </p:nvSpPr>
        <p:spPr>
          <a:xfrm>
            <a:off x="1143000" y="675520"/>
            <a:ext cx="6858000" cy="499348"/>
          </a:xfrm>
        </p:spPr>
        <p:txBody>
          <a:bodyPr>
            <a:noAutofit/>
          </a:bodyPr>
          <a:lstStyle/>
          <a:p>
            <a:r>
              <a:rPr lang="en-GB" sz="2400" dirty="0"/>
              <a:t>Value Encoding (Bit-Packing) </a:t>
            </a:r>
            <a:endParaRPr lang="en-NL" sz="2400" dirty="0"/>
          </a:p>
        </p:txBody>
      </p:sp>
      <p:pic>
        <p:nvPicPr>
          <p:cNvPr id="7" name="Picture 6">
            <a:extLst>
              <a:ext uri="{FF2B5EF4-FFF2-40B4-BE49-F238E27FC236}">
                <a16:creationId xmlns:a16="http://schemas.microsoft.com/office/drawing/2014/main" id="{0BB428CA-CDF9-D808-319F-23DB35590BEC}"/>
              </a:ext>
            </a:extLst>
          </p:cNvPr>
          <p:cNvPicPr>
            <a:picLocks noChangeAspect="1"/>
          </p:cNvPicPr>
          <p:nvPr/>
        </p:nvPicPr>
        <p:blipFill>
          <a:blip r:embed="rId3"/>
          <a:stretch>
            <a:fillRect/>
          </a:stretch>
        </p:blipFill>
        <p:spPr>
          <a:xfrm>
            <a:off x="5467797" y="1524002"/>
            <a:ext cx="2213164" cy="2560826"/>
          </a:xfrm>
          <a:prstGeom prst="rect">
            <a:avLst/>
          </a:prstGeom>
        </p:spPr>
      </p:pic>
    </p:spTree>
    <p:extLst>
      <p:ext uri="{BB962C8B-B14F-4D97-AF65-F5344CB8AC3E}">
        <p14:creationId xmlns:p14="http://schemas.microsoft.com/office/powerpoint/2010/main" val="365291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1584-7B72-0D29-76A2-D8905AB87DC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144B19D-DBC3-3CEF-D08A-FBABBEC8BA88}"/>
              </a:ext>
            </a:extLst>
          </p:cNvPr>
          <p:cNvPicPr>
            <a:picLocks noChangeAspect="1"/>
          </p:cNvPicPr>
          <p:nvPr/>
        </p:nvPicPr>
        <p:blipFill>
          <a:blip r:embed="rId3"/>
          <a:stretch>
            <a:fillRect/>
          </a:stretch>
        </p:blipFill>
        <p:spPr>
          <a:xfrm>
            <a:off x="1515160" y="1251751"/>
            <a:ext cx="6113680" cy="2639998"/>
          </a:xfrm>
          <a:prstGeom prst="rect">
            <a:avLst/>
          </a:prstGeom>
        </p:spPr>
      </p:pic>
      <p:sp>
        <p:nvSpPr>
          <p:cNvPr id="4" name="Title 1">
            <a:extLst>
              <a:ext uri="{FF2B5EF4-FFF2-40B4-BE49-F238E27FC236}">
                <a16:creationId xmlns:a16="http://schemas.microsoft.com/office/drawing/2014/main" id="{803AFA04-7317-7E50-AAE2-AE0B859D0F3C}"/>
              </a:ext>
            </a:extLst>
          </p:cNvPr>
          <p:cNvSpPr>
            <a:spLocks noGrp="1"/>
          </p:cNvSpPr>
          <p:nvPr>
            <p:ph type="ctrTitle"/>
          </p:nvPr>
        </p:nvSpPr>
        <p:spPr>
          <a:xfrm>
            <a:off x="1143000" y="675520"/>
            <a:ext cx="6858000" cy="499348"/>
          </a:xfrm>
        </p:spPr>
        <p:txBody>
          <a:bodyPr>
            <a:noAutofit/>
          </a:bodyPr>
          <a:lstStyle/>
          <a:p>
            <a:r>
              <a:rPr lang="en-GB" sz="2400" dirty="0"/>
              <a:t>Example of Why the Data Model is Important.</a:t>
            </a:r>
            <a:endParaRPr lang="en-NL" sz="2400" dirty="0"/>
          </a:p>
        </p:txBody>
      </p:sp>
    </p:spTree>
    <p:extLst>
      <p:ext uri="{BB962C8B-B14F-4D97-AF65-F5344CB8AC3E}">
        <p14:creationId xmlns:p14="http://schemas.microsoft.com/office/powerpoint/2010/main" val="1789607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6D8ED-0B19-4E7A-6521-D259B7EF73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567C7D9-5A0F-72C1-EADB-4B618CA4C8AB}"/>
              </a:ext>
            </a:extLst>
          </p:cNvPr>
          <p:cNvSpPr>
            <a:spLocks noGrp="1"/>
          </p:cNvSpPr>
          <p:nvPr>
            <p:ph type="ctrTitle"/>
          </p:nvPr>
        </p:nvSpPr>
        <p:spPr>
          <a:xfrm>
            <a:off x="1143000" y="675520"/>
            <a:ext cx="6858000" cy="499348"/>
          </a:xfrm>
        </p:spPr>
        <p:txBody>
          <a:bodyPr>
            <a:noAutofit/>
          </a:bodyPr>
          <a:lstStyle/>
          <a:p>
            <a:r>
              <a:rPr lang="en-GB" sz="2400" dirty="0"/>
              <a:t>Example of Why the Data Model is Important.</a:t>
            </a:r>
            <a:endParaRPr lang="en-NL" sz="2400" dirty="0"/>
          </a:p>
        </p:txBody>
      </p:sp>
      <p:pic>
        <p:nvPicPr>
          <p:cNvPr id="3" name="Picture 2">
            <a:extLst>
              <a:ext uri="{FF2B5EF4-FFF2-40B4-BE49-F238E27FC236}">
                <a16:creationId xmlns:a16="http://schemas.microsoft.com/office/drawing/2014/main" id="{1FBC503B-D38C-23AE-07BC-FF0D11439C0D}"/>
              </a:ext>
            </a:extLst>
          </p:cNvPr>
          <p:cNvPicPr>
            <a:picLocks noChangeAspect="1"/>
          </p:cNvPicPr>
          <p:nvPr/>
        </p:nvPicPr>
        <p:blipFill>
          <a:blip r:embed="rId3"/>
          <a:stretch>
            <a:fillRect/>
          </a:stretch>
        </p:blipFill>
        <p:spPr>
          <a:xfrm>
            <a:off x="1143000" y="3368124"/>
            <a:ext cx="6817088" cy="360559"/>
          </a:xfrm>
          <a:prstGeom prst="rect">
            <a:avLst/>
          </a:prstGeom>
        </p:spPr>
      </p:pic>
      <p:pic>
        <p:nvPicPr>
          <p:cNvPr id="5" name="Picture 4">
            <a:extLst>
              <a:ext uri="{FF2B5EF4-FFF2-40B4-BE49-F238E27FC236}">
                <a16:creationId xmlns:a16="http://schemas.microsoft.com/office/drawing/2014/main" id="{01336BB8-0F18-156E-B4D2-5B105D64E081}"/>
              </a:ext>
            </a:extLst>
          </p:cNvPr>
          <p:cNvPicPr>
            <a:picLocks noChangeAspect="1"/>
          </p:cNvPicPr>
          <p:nvPr/>
        </p:nvPicPr>
        <p:blipFill>
          <a:blip r:embed="rId4"/>
          <a:stretch>
            <a:fillRect/>
          </a:stretch>
        </p:blipFill>
        <p:spPr>
          <a:xfrm>
            <a:off x="1143000" y="1375125"/>
            <a:ext cx="6817088" cy="1561832"/>
          </a:xfrm>
          <a:prstGeom prst="rect">
            <a:avLst/>
          </a:prstGeom>
        </p:spPr>
      </p:pic>
    </p:spTree>
    <p:extLst>
      <p:ext uri="{BB962C8B-B14F-4D97-AF65-F5344CB8AC3E}">
        <p14:creationId xmlns:p14="http://schemas.microsoft.com/office/powerpoint/2010/main" val="239612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94BDA-748B-5718-1E60-5DE61827BCA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6661C03-409C-C98C-C4BE-96C2FC234446}"/>
              </a:ext>
            </a:extLst>
          </p:cNvPr>
          <p:cNvSpPr>
            <a:spLocks noGrp="1"/>
          </p:cNvSpPr>
          <p:nvPr>
            <p:ph type="subTitle" idx="1"/>
          </p:nvPr>
        </p:nvSpPr>
        <p:spPr>
          <a:xfrm>
            <a:off x="1143000" y="1524002"/>
            <a:ext cx="3622964" cy="2987038"/>
          </a:xfrm>
        </p:spPr>
        <p:txBody>
          <a:bodyPr>
            <a:noAutofit/>
          </a:bodyPr>
          <a:lstStyle/>
          <a:p>
            <a:pPr algn="l"/>
            <a:r>
              <a:rPr lang="en-GB" sz="1200" dirty="0"/>
              <a:t>Fact Tables:</a:t>
            </a:r>
          </a:p>
          <a:p>
            <a:pPr algn="l">
              <a:buFont typeface="Arial" panose="020B0604020202020204" pitchFamily="34" charset="0"/>
              <a:buChar char="•"/>
            </a:pPr>
            <a:r>
              <a:rPr lang="en-GB" sz="1200" dirty="0"/>
              <a:t> Contain facts, representing an event with dimensions.</a:t>
            </a:r>
          </a:p>
          <a:p>
            <a:pPr algn="l">
              <a:buFont typeface="Arial" panose="020B0604020202020204" pitchFamily="34" charset="0"/>
              <a:buChar char="•"/>
            </a:pPr>
            <a:r>
              <a:rPr lang="en-GB" sz="1200" dirty="0"/>
              <a:t> A sale includes a product, a customer, and a date.</a:t>
            </a:r>
          </a:p>
          <a:p>
            <a:pPr algn="l">
              <a:buFont typeface="Arial" panose="020B0604020202020204" pitchFamily="34" charset="0"/>
              <a:buChar char="•"/>
            </a:pPr>
            <a:r>
              <a:rPr lang="en-GB" sz="1200" dirty="0"/>
              <a:t> Metrics that can be aggregated to gain insights.</a:t>
            </a:r>
          </a:p>
          <a:p>
            <a:pPr algn="l">
              <a:buFont typeface="Arial" panose="020B0604020202020204" pitchFamily="34" charset="0"/>
              <a:buChar char="•"/>
            </a:pPr>
            <a:endParaRPr lang="en-GB" sz="1200" dirty="0"/>
          </a:p>
          <a:p>
            <a:pPr algn="l"/>
            <a:r>
              <a:rPr lang="en-GB" sz="1200" dirty="0"/>
              <a:t>Dimension Tables:</a:t>
            </a:r>
          </a:p>
          <a:p>
            <a:pPr algn="l">
              <a:buFont typeface="Arial" panose="020B0604020202020204" pitchFamily="34" charset="0"/>
              <a:buChar char="•"/>
            </a:pPr>
            <a:r>
              <a:rPr lang="en-GB" sz="1200" dirty="0"/>
              <a:t> Descriptive attributes of entities such as a product, customer, employee, or patient.</a:t>
            </a:r>
          </a:p>
          <a:p>
            <a:pPr algn="l">
              <a:buFont typeface="Arial" panose="020B0604020202020204" pitchFamily="34" charset="0"/>
              <a:buChar char="•"/>
            </a:pPr>
            <a:r>
              <a:rPr lang="en-GB" sz="1200" dirty="0"/>
              <a:t> Dimensions have attributes like </a:t>
            </a:r>
            <a:r>
              <a:rPr lang="en-GB" sz="1200" dirty="0" err="1"/>
              <a:t>color</a:t>
            </a:r>
            <a:r>
              <a:rPr lang="en-GB" sz="1200" dirty="0"/>
              <a:t>, category, manufacturer, or price.</a:t>
            </a:r>
          </a:p>
        </p:txBody>
      </p:sp>
      <p:sp>
        <p:nvSpPr>
          <p:cNvPr id="4" name="Title 1">
            <a:extLst>
              <a:ext uri="{FF2B5EF4-FFF2-40B4-BE49-F238E27FC236}">
                <a16:creationId xmlns:a16="http://schemas.microsoft.com/office/drawing/2014/main" id="{5F0AB1EA-330F-1A8D-93A7-8EDBD7DAF52B}"/>
              </a:ext>
            </a:extLst>
          </p:cNvPr>
          <p:cNvSpPr>
            <a:spLocks noGrp="1"/>
          </p:cNvSpPr>
          <p:nvPr>
            <p:ph type="ctrTitle"/>
          </p:nvPr>
        </p:nvSpPr>
        <p:spPr>
          <a:xfrm>
            <a:off x="1143000" y="675520"/>
            <a:ext cx="6858000" cy="499348"/>
          </a:xfrm>
        </p:spPr>
        <p:txBody>
          <a:bodyPr>
            <a:noAutofit/>
          </a:bodyPr>
          <a:lstStyle/>
          <a:p>
            <a:r>
              <a:rPr lang="en-GB" sz="2400" dirty="0"/>
              <a:t>Star Schema</a:t>
            </a:r>
            <a:endParaRPr lang="en-NL" sz="2400" dirty="0"/>
          </a:p>
        </p:txBody>
      </p:sp>
      <p:pic>
        <p:nvPicPr>
          <p:cNvPr id="2" name="Picture 1">
            <a:extLst>
              <a:ext uri="{FF2B5EF4-FFF2-40B4-BE49-F238E27FC236}">
                <a16:creationId xmlns:a16="http://schemas.microsoft.com/office/drawing/2014/main" id="{37C07B6D-65A8-91E5-14E4-EB5AEEBE695F}"/>
              </a:ext>
            </a:extLst>
          </p:cNvPr>
          <p:cNvPicPr>
            <a:picLocks noChangeAspect="1"/>
          </p:cNvPicPr>
          <p:nvPr/>
        </p:nvPicPr>
        <p:blipFill>
          <a:blip r:embed="rId3"/>
          <a:stretch>
            <a:fillRect/>
          </a:stretch>
        </p:blipFill>
        <p:spPr>
          <a:xfrm>
            <a:off x="4924965" y="1524002"/>
            <a:ext cx="3334356" cy="2564889"/>
          </a:xfrm>
          <a:prstGeom prst="rect">
            <a:avLst/>
          </a:prstGeom>
        </p:spPr>
      </p:pic>
    </p:spTree>
    <p:extLst>
      <p:ext uri="{BB962C8B-B14F-4D97-AF65-F5344CB8AC3E}">
        <p14:creationId xmlns:p14="http://schemas.microsoft.com/office/powerpoint/2010/main" val="3344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B734-292E-4123-81AD-14D60A199E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8F390B3-5707-C400-52DE-FDCB62B46B49}"/>
              </a:ext>
            </a:extLst>
          </p:cNvPr>
          <p:cNvSpPr>
            <a:spLocks noGrp="1"/>
          </p:cNvSpPr>
          <p:nvPr>
            <p:ph type="subTitle" idx="1"/>
          </p:nvPr>
        </p:nvSpPr>
        <p:spPr>
          <a:xfrm>
            <a:off x="1143000" y="1524002"/>
            <a:ext cx="3622964" cy="2987038"/>
          </a:xfrm>
        </p:spPr>
        <p:txBody>
          <a:bodyPr>
            <a:noAutofit/>
          </a:bodyPr>
          <a:lstStyle/>
          <a:p>
            <a:pPr algn="l"/>
            <a:r>
              <a:rPr lang="en-GB" sz="1200" dirty="0"/>
              <a:t>The Snowflake Schema is a Variant of the Star Schema</a:t>
            </a:r>
          </a:p>
          <a:p>
            <a:pPr algn="l"/>
            <a:endParaRPr lang="en-GB" sz="1200" dirty="0"/>
          </a:p>
          <a:p>
            <a:pPr algn="l"/>
            <a:r>
              <a:rPr lang="en-GB" sz="1200" dirty="0"/>
              <a:t>The difference is that dimension tables that are related to each other are connected.</a:t>
            </a:r>
          </a:p>
          <a:p>
            <a:pPr algn="l"/>
            <a:endParaRPr lang="en-GB" sz="1200" dirty="0"/>
          </a:p>
          <a:p>
            <a:pPr algn="l"/>
            <a:r>
              <a:rPr lang="en-GB" sz="1200" dirty="0"/>
              <a:t>For example:</a:t>
            </a:r>
          </a:p>
          <a:p>
            <a:pPr marL="171450" indent="-171450" algn="l">
              <a:buFont typeface="Arial" panose="020B0604020202020204" pitchFamily="34" charset="0"/>
              <a:buChar char="•"/>
            </a:pPr>
            <a:r>
              <a:rPr lang="en-GB" sz="1200" dirty="0"/>
              <a:t>Product</a:t>
            </a:r>
          </a:p>
          <a:p>
            <a:pPr marL="171450" indent="-171450" algn="l">
              <a:buFont typeface="Arial" panose="020B0604020202020204" pitchFamily="34" charset="0"/>
              <a:buChar char="•"/>
            </a:pPr>
            <a:r>
              <a:rPr lang="en-GB" sz="1200" dirty="0"/>
              <a:t>Product Subcategory</a:t>
            </a:r>
          </a:p>
          <a:p>
            <a:pPr marL="171450" indent="-171450" algn="l">
              <a:buFont typeface="Arial" panose="020B0604020202020204" pitchFamily="34" charset="0"/>
              <a:buChar char="•"/>
            </a:pPr>
            <a:r>
              <a:rPr lang="en-GB" sz="1200" dirty="0"/>
              <a:t>Product Category</a:t>
            </a:r>
          </a:p>
        </p:txBody>
      </p:sp>
      <p:sp>
        <p:nvSpPr>
          <p:cNvPr id="4" name="Title 1">
            <a:extLst>
              <a:ext uri="{FF2B5EF4-FFF2-40B4-BE49-F238E27FC236}">
                <a16:creationId xmlns:a16="http://schemas.microsoft.com/office/drawing/2014/main" id="{892DB363-F794-3BFB-1322-6ADAD9CBAB10}"/>
              </a:ext>
            </a:extLst>
          </p:cNvPr>
          <p:cNvSpPr>
            <a:spLocks noGrp="1"/>
          </p:cNvSpPr>
          <p:nvPr>
            <p:ph type="ctrTitle"/>
          </p:nvPr>
        </p:nvSpPr>
        <p:spPr>
          <a:xfrm>
            <a:off x="1143000" y="675520"/>
            <a:ext cx="6858000" cy="499348"/>
          </a:xfrm>
        </p:spPr>
        <p:txBody>
          <a:bodyPr>
            <a:noAutofit/>
          </a:bodyPr>
          <a:lstStyle/>
          <a:p>
            <a:r>
              <a:rPr lang="en-GB" sz="2400" dirty="0"/>
              <a:t>Snowflake-model</a:t>
            </a:r>
            <a:endParaRPr lang="en-NL" sz="2400" dirty="0"/>
          </a:p>
        </p:txBody>
      </p:sp>
      <p:pic>
        <p:nvPicPr>
          <p:cNvPr id="5" name="Picture 4">
            <a:extLst>
              <a:ext uri="{FF2B5EF4-FFF2-40B4-BE49-F238E27FC236}">
                <a16:creationId xmlns:a16="http://schemas.microsoft.com/office/drawing/2014/main" id="{4624A40F-69A9-1422-D7CC-B85B7D2EF073}"/>
              </a:ext>
            </a:extLst>
          </p:cNvPr>
          <p:cNvPicPr>
            <a:picLocks noChangeAspect="1"/>
          </p:cNvPicPr>
          <p:nvPr/>
        </p:nvPicPr>
        <p:blipFill>
          <a:blip r:embed="rId3"/>
          <a:stretch>
            <a:fillRect/>
          </a:stretch>
        </p:blipFill>
        <p:spPr>
          <a:xfrm>
            <a:off x="4869602" y="1731847"/>
            <a:ext cx="3672304" cy="1377114"/>
          </a:xfrm>
          <a:prstGeom prst="rect">
            <a:avLst/>
          </a:prstGeom>
        </p:spPr>
      </p:pic>
    </p:spTree>
    <p:extLst>
      <p:ext uri="{BB962C8B-B14F-4D97-AF65-F5344CB8AC3E}">
        <p14:creationId xmlns:p14="http://schemas.microsoft.com/office/powerpoint/2010/main" val="2748913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7FDEF-2A07-7E45-D9A4-7032F593182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A286967-9814-7A43-7D0D-3238F2EF28A4}"/>
              </a:ext>
            </a:extLst>
          </p:cNvPr>
          <p:cNvSpPr>
            <a:spLocks noGrp="1"/>
          </p:cNvSpPr>
          <p:nvPr>
            <p:ph type="subTitle" idx="1"/>
          </p:nvPr>
        </p:nvSpPr>
        <p:spPr>
          <a:xfrm>
            <a:off x="1143000" y="1524002"/>
            <a:ext cx="6858000" cy="2524645"/>
          </a:xfrm>
        </p:spPr>
        <p:txBody>
          <a:bodyPr>
            <a:noAutofit/>
          </a:bodyPr>
          <a:lstStyle/>
          <a:p>
            <a:pPr algn="l"/>
            <a:r>
              <a:rPr lang="en-GB" sz="1400" dirty="0"/>
              <a:t>The model consists of facts and dimensions.</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A fact table contains values that you can calculate, such as:</a:t>
            </a:r>
          </a:p>
          <a:p>
            <a:pPr marL="342900" indent="-342900" algn="l">
              <a:buFont typeface="Arial" panose="020B0604020202020204" pitchFamily="34" charset="0"/>
              <a:buChar char="•"/>
            </a:pPr>
            <a:r>
              <a:rPr lang="en-GB" sz="1400" dirty="0"/>
              <a:t>Revenue, purchase date, sold products, etc.</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A dimension table contains values you want to filter by, such as:</a:t>
            </a:r>
          </a:p>
          <a:p>
            <a:pPr marL="342900" indent="-342900" algn="l">
              <a:buFont typeface="Arial" panose="020B0604020202020204" pitchFamily="34" charset="0"/>
              <a:buChar char="•"/>
            </a:pPr>
            <a:r>
              <a:rPr lang="en-GB" sz="1400" dirty="0"/>
              <a:t>Year, month, manufacturer, customer, etc.</a:t>
            </a:r>
          </a:p>
        </p:txBody>
      </p:sp>
      <p:sp>
        <p:nvSpPr>
          <p:cNvPr id="4" name="Title 1">
            <a:extLst>
              <a:ext uri="{FF2B5EF4-FFF2-40B4-BE49-F238E27FC236}">
                <a16:creationId xmlns:a16="http://schemas.microsoft.com/office/drawing/2014/main" id="{E4B90EA3-9405-93E6-6422-C7BED3D7BDB0}"/>
              </a:ext>
            </a:extLst>
          </p:cNvPr>
          <p:cNvSpPr>
            <a:spLocks noGrp="1"/>
          </p:cNvSpPr>
          <p:nvPr>
            <p:ph type="ctrTitle"/>
          </p:nvPr>
        </p:nvSpPr>
        <p:spPr>
          <a:xfrm>
            <a:off x="1143000" y="675520"/>
            <a:ext cx="6858000" cy="499348"/>
          </a:xfrm>
        </p:spPr>
        <p:txBody>
          <a:bodyPr>
            <a:noAutofit/>
          </a:bodyPr>
          <a:lstStyle/>
          <a:p>
            <a:r>
              <a:rPr lang="en-GB" sz="2000" dirty="0"/>
              <a:t>What Does an Optimized Data Model Consist Of?</a:t>
            </a:r>
            <a:endParaRPr lang="en-NL" sz="2000" dirty="0"/>
          </a:p>
        </p:txBody>
      </p:sp>
    </p:spTree>
    <p:extLst>
      <p:ext uri="{BB962C8B-B14F-4D97-AF65-F5344CB8AC3E}">
        <p14:creationId xmlns:p14="http://schemas.microsoft.com/office/powerpoint/2010/main" val="148664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99562-2FE3-B4D7-2AB2-3D2FA60E491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C4208CF-726C-DBFE-A8C5-9F6471B097CF}"/>
              </a:ext>
            </a:extLst>
          </p:cNvPr>
          <p:cNvSpPr>
            <a:spLocks noGrp="1"/>
          </p:cNvSpPr>
          <p:nvPr>
            <p:ph type="subTitle" idx="1"/>
          </p:nvPr>
        </p:nvSpPr>
        <p:spPr>
          <a:xfrm>
            <a:off x="1143000" y="1524002"/>
            <a:ext cx="6858000" cy="2759823"/>
          </a:xfrm>
        </p:spPr>
        <p:txBody>
          <a:bodyPr>
            <a:noAutofit/>
          </a:bodyPr>
          <a:lstStyle/>
          <a:p>
            <a:pPr algn="l"/>
            <a:r>
              <a:rPr lang="en-GB" sz="1400" dirty="0"/>
              <a:t>To create relationships between tables, keys are used.</a:t>
            </a:r>
          </a:p>
          <a:p>
            <a:pPr algn="l"/>
            <a:endParaRPr lang="en-GB" sz="1400" dirty="0"/>
          </a:p>
          <a:p>
            <a:pPr algn="l"/>
            <a:r>
              <a:rPr lang="en-GB" sz="1400" dirty="0"/>
              <a:t>Primary Key:</a:t>
            </a:r>
          </a:p>
          <a:p>
            <a:pPr marL="285750" indent="-285750" algn="l">
              <a:buFont typeface="Arial" panose="020B0604020202020204" pitchFamily="34" charset="0"/>
              <a:buChar char="•"/>
            </a:pPr>
            <a:r>
              <a:rPr lang="en-GB" sz="1400" dirty="0"/>
              <a:t>A unique value that appears only once in a dimension table.</a:t>
            </a:r>
          </a:p>
          <a:p>
            <a:pPr algn="l"/>
            <a:endParaRPr lang="en-GB" sz="1400" dirty="0"/>
          </a:p>
          <a:p>
            <a:pPr algn="l"/>
            <a:r>
              <a:rPr lang="en-GB" sz="1400" dirty="0"/>
              <a:t>Foreign Key:</a:t>
            </a:r>
          </a:p>
          <a:p>
            <a:pPr marL="285750" indent="-285750" algn="l">
              <a:buFont typeface="Arial" panose="020B0604020202020204" pitchFamily="34" charset="0"/>
              <a:buChar char="•"/>
            </a:pPr>
            <a:r>
              <a:rPr lang="en-GB" sz="1400" dirty="0"/>
              <a:t>Used in a fact table to indicate how often, for example, a product has been sold.</a:t>
            </a:r>
          </a:p>
          <a:p>
            <a:pPr marL="285750" indent="-285750" algn="l">
              <a:buFont typeface="Arial" panose="020B0604020202020204" pitchFamily="34" charset="0"/>
              <a:buChar char="•"/>
            </a:pPr>
            <a:r>
              <a:rPr lang="en-GB" sz="1400" dirty="0"/>
              <a:t>The foreign key can appear multiple times in a fact table, as a product is typically sold more than once.</a:t>
            </a:r>
          </a:p>
        </p:txBody>
      </p:sp>
      <p:sp>
        <p:nvSpPr>
          <p:cNvPr id="4" name="Title 1">
            <a:extLst>
              <a:ext uri="{FF2B5EF4-FFF2-40B4-BE49-F238E27FC236}">
                <a16:creationId xmlns:a16="http://schemas.microsoft.com/office/drawing/2014/main" id="{23B3D819-9648-E324-8B6D-B52FB729D29F}"/>
              </a:ext>
            </a:extLst>
          </p:cNvPr>
          <p:cNvSpPr>
            <a:spLocks noGrp="1"/>
          </p:cNvSpPr>
          <p:nvPr>
            <p:ph type="ctrTitle"/>
          </p:nvPr>
        </p:nvSpPr>
        <p:spPr>
          <a:xfrm>
            <a:off x="1143000" y="675520"/>
            <a:ext cx="6858000" cy="499348"/>
          </a:xfrm>
        </p:spPr>
        <p:txBody>
          <a:bodyPr>
            <a:noAutofit/>
          </a:bodyPr>
          <a:lstStyle/>
          <a:p>
            <a:r>
              <a:rPr lang="en-GB" sz="2000" dirty="0"/>
              <a:t>Relationships and Keys</a:t>
            </a:r>
            <a:endParaRPr lang="en-NL" sz="2000" dirty="0"/>
          </a:p>
        </p:txBody>
      </p:sp>
    </p:spTree>
    <p:extLst>
      <p:ext uri="{BB962C8B-B14F-4D97-AF65-F5344CB8AC3E}">
        <p14:creationId xmlns:p14="http://schemas.microsoft.com/office/powerpoint/2010/main" val="7517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11F3-7FE7-56E5-8C45-12FB736E75C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ADB223-AA2B-741F-2C81-A2249AA93002}"/>
              </a:ext>
            </a:extLst>
          </p:cNvPr>
          <p:cNvSpPr>
            <a:spLocks noGrp="1"/>
          </p:cNvSpPr>
          <p:nvPr>
            <p:ph type="subTitle" idx="1"/>
          </p:nvPr>
        </p:nvSpPr>
        <p:spPr>
          <a:xfrm>
            <a:off x="1143000" y="1524002"/>
            <a:ext cx="6858000" cy="2759823"/>
          </a:xfrm>
        </p:spPr>
        <p:txBody>
          <a:bodyPr>
            <a:noAutofit/>
          </a:bodyPr>
          <a:lstStyle/>
          <a:p>
            <a:pPr algn="l"/>
            <a:r>
              <a:rPr lang="en-GB" sz="1400" dirty="0"/>
              <a:t>A relationship must be created between facts and dimensions. Possible relationships include:</a:t>
            </a:r>
          </a:p>
          <a:p>
            <a:pPr marL="285750" indent="-285750" algn="l">
              <a:buFont typeface="Arial" panose="020B0604020202020204" pitchFamily="34" charset="0"/>
              <a:buChar char="•"/>
            </a:pPr>
            <a:r>
              <a:rPr lang="en-GB" sz="1400" dirty="0"/>
              <a:t>One-to-many</a:t>
            </a:r>
          </a:p>
          <a:p>
            <a:pPr marL="285750" indent="-285750" algn="l">
              <a:buFont typeface="Arial" panose="020B0604020202020204" pitchFamily="34" charset="0"/>
              <a:buChar char="•"/>
            </a:pPr>
            <a:r>
              <a:rPr lang="en-GB" sz="1400" dirty="0"/>
              <a:t>One-to-one</a:t>
            </a:r>
          </a:p>
          <a:p>
            <a:pPr marL="285750" indent="-285750" algn="l">
              <a:buFont typeface="Arial" panose="020B0604020202020204" pitchFamily="34" charset="0"/>
              <a:buChar char="•"/>
            </a:pPr>
            <a:r>
              <a:rPr lang="en-GB" sz="1400" dirty="0"/>
              <a:t>Many-to-many</a:t>
            </a:r>
          </a:p>
          <a:p>
            <a:pPr algn="l"/>
            <a:endParaRPr lang="en-GB" sz="1400" dirty="0"/>
          </a:p>
          <a:p>
            <a:pPr algn="l"/>
            <a:r>
              <a:rPr lang="en-GB" sz="1400" dirty="0"/>
              <a:t>You can also choose the filter direction:</a:t>
            </a:r>
          </a:p>
          <a:p>
            <a:pPr marL="285750" indent="-285750" algn="l">
              <a:buFont typeface="Arial" panose="020B0604020202020204" pitchFamily="34" charset="0"/>
              <a:buChar char="•"/>
            </a:pPr>
            <a:r>
              <a:rPr lang="en-GB" sz="1400" dirty="0"/>
              <a:t>Single</a:t>
            </a:r>
          </a:p>
          <a:p>
            <a:pPr marL="285750" indent="-285750" algn="l">
              <a:buFont typeface="Arial" panose="020B0604020202020204" pitchFamily="34" charset="0"/>
              <a:buChar char="•"/>
            </a:pPr>
            <a:r>
              <a:rPr lang="en-GB" sz="1400" dirty="0"/>
              <a:t>Both</a:t>
            </a:r>
          </a:p>
        </p:txBody>
      </p:sp>
      <p:sp>
        <p:nvSpPr>
          <p:cNvPr id="4" name="Title 1">
            <a:extLst>
              <a:ext uri="{FF2B5EF4-FFF2-40B4-BE49-F238E27FC236}">
                <a16:creationId xmlns:a16="http://schemas.microsoft.com/office/drawing/2014/main" id="{8F8E30FE-79F7-C09D-F618-F3DE9E805C9C}"/>
              </a:ext>
            </a:extLst>
          </p:cNvPr>
          <p:cNvSpPr>
            <a:spLocks noGrp="1"/>
          </p:cNvSpPr>
          <p:nvPr>
            <p:ph type="ctrTitle"/>
          </p:nvPr>
        </p:nvSpPr>
        <p:spPr>
          <a:xfrm>
            <a:off x="1143000" y="675520"/>
            <a:ext cx="6858000" cy="499348"/>
          </a:xfrm>
        </p:spPr>
        <p:txBody>
          <a:bodyPr>
            <a:noAutofit/>
          </a:bodyPr>
          <a:lstStyle/>
          <a:p>
            <a:r>
              <a:rPr lang="en-GB" sz="2000" dirty="0"/>
              <a:t>Relationships and Filtering</a:t>
            </a:r>
            <a:endParaRPr lang="en-NL" sz="2000" dirty="0"/>
          </a:p>
        </p:txBody>
      </p:sp>
    </p:spTree>
    <p:extLst>
      <p:ext uri="{BB962C8B-B14F-4D97-AF65-F5344CB8AC3E}">
        <p14:creationId xmlns:p14="http://schemas.microsoft.com/office/powerpoint/2010/main" val="360668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63DDA-08BC-4B79-CE59-1CE9F97A4A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A7664FA-0588-C8C1-E9B7-B36991232685}"/>
              </a:ext>
            </a:extLst>
          </p:cNvPr>
          <p:cNvSpPr>
            <a:spLocks noGrp="1"/>
          </p:cNvSpPr>
          <p:nvPr>
            <p:ph type="ctrTitle"/>
          </p:nvPr>
        </p:nvSpPr>
        <p:spPr>
          <a:xfrm>
            <a:off x="1143000" y="675520"/>
            <a:ext cx="6858000" cy="499348"/>
          </a:xfrm>
        </p:spPr>
        <p:txBody>
          <a:bodyPr>
            <a:noAutofit/>
          </a:bodyPr>
          <a:lstStyle/>
          <a:p>
            <a:r>
              <a:rPr lang="en-GB" sz="2000" dirty="0"/>
              <a:t>Example: Relationships and Filtering</a:t>
            </a:r>
            <a:endParaRPr lang="en-NL" sz="2000" dirty="0"/>
          </a:p>
        </p:txBody>
      </p:sp>
      <p:pic>
        <p:nvPicPr>
          <p:cNvPr id="6" name="Picture 5">
            <a:extLst>
              <a:ext uri="{FF2B5EF4-FFF2-40B4-BE49-F238E27FC236}">
                <a16:creationId xmlns:a16="http://schemas.microsoft.com/office/drawing/2014/main" id="{1DF12EFB-CCB9-9B7A-DB61-D4877DE55F1A}"/>
              </a:ext>
            </a:extLst>
          </p:cNvPr>
          <p:cNvPicPr>
            <a:picLocks noChangeAspect="1"/>
          </p:cNvPicPr>
          <p:nvPr/>
        </p:nvPicPr>
        <p:blipFill>
          <a:blip r:embed="rId3"/>
          <a:stretch>
            <a:fillRect/>
          </a:stretch>
        </p:blipFill>
        <p:spPr>
          <a:xfrm>
            <a:off x="693898" y="1441285"/>
            <a:ext cx="1797282" cy="2515573"/>
          </a:xfrm>
          <a:prstGeom prst="rect">
            <a:avLst/>
          </a:prstGeom>
        </p:spPr>
      </p:pic>
      <p:pic>
        <p:nvPicPr>
          <p:cNvPr id="7" name="Picture 6">
            <a:extLst>
              <a:ext uri="{FF2B5EF4-FFF2-40B4-BE49-F238E27FC236}">
                <a16:creationId xmlns:a16="http://schemas.microsoft.com/office/drawing/2014/main" id="{143D3DB4-F046-BC5E-418A-A0791E78A13D}"/>
              </a:ext>
            </a:extLst>
          </p:cNvPr>
          <p:cNvPicPr>
            <a:picLocks noChangeAspect="1"/>
          </p:cNvPicPr>
          <p:nvPr/>
        </p:nvPicPr>
        <p:blipFill>
          <a:blip r:embed="rId4"/>
          <a:stretch>
            <a:fillRect/>
          </a:stretch>
        </p:blipFill>
        <p:spPr>
          <a:xfrm>
            <a:off x="2774719" y="1441285"/>
            <a:ext cx="1797281" cy="2515573"/>
          </a:xfrm>
          <a:prstGeom prst="rect">
            <a:avLst/>
          </a:prstGeom>
        </p:spPr>
      </p:pic>
      <p:pic>
        <p:nvPicPr>
          <p:cNvPr id="8" name="Picture 7">
            <a:extLst>
              <a:ext uri="{FF2B5EF4-FFF2-40B4-BE49-F238E27FC236}">
                <a16:creationId xmlns:a16="http://schemas.microsoft.com/office/drawing/2014/main" id="{5FF09673-1D09-6AD5-60FD-A19A9B5B14D4}"/>
              </a:ext>
            </a:extLst>
          </p:cNvPr>
          <p:cNvPicPr>
            <a:picLocks noChangeAspect="1"/>
          </p:cNvPicPr>
          <p:nvPr/>
        </p:nvPicPr>
        <p:blipFill>
          <a:blip r:embed="rId5"/>
          <a:stretch>
            <a:fillRect/>
          </a:stretch>
        </p:blipFill>
        <p:spPr>
          <a:xfrm>
            <a:off x="4855539" y="1441284"/>
            <a:ext cx="2973573" cy="2515573"/>
          </a:xfrm>
          <a:prstGeom prst="rect">
            <a:avLst/>
          </a:prstGeom>
        </p:spPr>
      </p:pic>
    </p:spTree>
    <p:extLst>
      <p:ext uri="{BB962C8B-B14F-4D97-AF65-F5344CB8AC3E}">
        <p14:creationId xmlns:p14="http://schemas.microsoft.com/office/powerpoint/2010/main" val="132474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85E4B-AD98-7822-39AA-700E512618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9A31D24-BE0B-A78B-02C8-A31A053C5CC0}"/>
              </a:ext>
            </a:extLst>
          </p:cNvPr>
          <p:cNvSpPr>
            <a:spLocks noGrp="1"/>
          </p:cNvSpPr>
          <p:nvPr>
            <p:ph type="subTitle" idx="1"/>
          </p:nvPr>
        </p:nvSpPr>
        <p:spPr>
          <a:xfrm>
            <a:off x="1143000" y="1524002"/>
            <a:ext cx="3622964" cy="2987038"/>
          </a:xfrm>
        </p:spPr>
        <p:txBody>
          <a:bodyPr>
            <a:noAutofit/>
          </a:bodyPr>
          <a:lstStyle/>
          <a:p>
            <a:pPr algn="l"/>
            <a:r>
              <a:rPr lang="en-GB" sz="1400" dirty="0"/>
              <a:t>It is possible to use multiple fact tables in your model. </a:t>
            </a:r>
          </a:p>
          <a:p>
            <a:pPr algn="l"/>
            <a:endParaRPr lang="en-GB" sz="1400" dirty="0"/>
          </a:p>
          <a:p>
            <a:pPr algn="l"/>
            <a:r>
              <a:rPr lang="en-GB" sz="1400" dirty="0"/>
              <a:t>These fact tables may not have much in common with each other</a:t>
            </a:r>
          </a:p>
          <a:p>
            <a:pPr marL="609600" lvl="1" indent="-342900" algn="l">
              <a:buFont typeface="Arial" panose="020B0604020202020204" pitchFamily="34" charset="0"/>
              <a:buChar char="•"/>
            </a:pPr>
            <a:r>
              <a:rPr lang="en-GB" sz="1400" dirty="0"/>
              <a:t>Inventory and sales.</a:t>
            </a:r>
          </a:p>
          <a:p>
            <a:pPr algn="l"/>
            <a:endParaRPr lang="en-GB" sz="1400" dirty="0"/>
          </a:p>
          <a:p>
            <a:pPr algn="l"/>
            <a:r>
              <a:rPr lang="en-GB" sz="1400" dirty="0"/>
              <a:t>However, it is necessary to have some dimension tables that are connected to the fact tables</a:t>
            </a:r>
          </a:p>
          <a:p>
            <a:pPr marL="609600" lvl="1" indent="-342900" algn="l">
              <a:buFont typeface="Arial" panose="020B0604020202020204" pitchFamily="34" charset="0"/>
              <a:buChar char="•"/>
            </a:pPr>
            <a:r>
              <a:rPr lang="en-GB" sz="1400" dirty="0"/>
              <a:t>date and product.</a:t>
            </a:r>
            <a:endParaRPr lang="nl-NL" sz="1400" dirty="0"/>
          </a:p>
        </p:txBody>
      </p:sp>
      <p:sp>
        <p:nvSpPr>
          <p:cNvPr id="4" name="Title 1">
            <a:extLst>
              <a:ext uri="{FF2B5EF4-FFF2-40B4-BE49-F238E27FC236}">
                <a16:creationId xmlns:a16="http://schemas.microsoft.com/office/drawing/2014/main" id="{D2CEC136-7164-7620-5B8B-5C189302CD7A}"/>
              </a:ext>
            </a:extLst>
          </p:cNvPr>
          <p:cNvSpPr>
            <a:spLocks noGrp="1"/>
          </p:cNvSpPr>
          <p:nvPr>
            <p:ph type="ctrTitle"/>
          </p:nvPr>
        </p:nvSpPr>
        <p:spPr>
          <a:xfrm>
            <a:off x="1143000" y="675520"/>
            <a:ext cx="6858000" cy="499348"/>
          </a:xfrm>
        </p:spPr>
        <p:txBody>
          <a:bodyPr>
            <a:noAutofit/>
          </a:bodyPr>
          <a:lstStyle/>
          <a:p>
            <a:r>
              <a:rPr lang="en-GB" sz="2400" dirty="0"/>
              <a:t>Multiple Fact Tables</a:t>
            </a:r>
            <a:endParaRPr lang="en-NL" sz="2400" dirty="0"/>
          </a:p>
        </p:txBody>
      </p:sp>
      <p:pic>
        <p:nvPicPr>
          <p:cNvPr id="5" name="Picture 4">
            <a:extLst>
              <a:ext uri="{FF2B5EF4-FFF2-40B4-BE49-F238E27FC236}">
                <a16:creationId xmlns:a16="http://schemas.microsoft.com/office/drawing/2014/main" id="{C84C381F-2828-3D4B-BCD8-3E6C984F4EB9}"/>
              </a:ext>
            </a:extLst>
          </p:cNvPr>
          <p:cNvPicPr>
            <a:picLocks noChangeAspect="1"/>
          </p:cNvPicPr>
          <p:nvPr/>
        </p:nvPicPr>
        <p:blipFill>
          <a:blip r:embed="rId3"/>
          <a:stretch>
            <a:fillRect/>
          </a:stretch>
        </p:blipFill>
        <p:spPr>
          <a:xfrm>
            <a:off x="4946779" y="1673976"/>
            <a:ext cx="3306348" cy="1795547"/>
          </a:xfrm>
          <a:prstGeom prst="rect">
            <a:avLst/>
          </a:prstGeom>
        </p:spPr>
      </p:pic>
    </p:spTree>
    <p:extLst>
      <p:ext uri="{BB962C8B-B14F-4D97-AF65-F5344CB8AC3E}">
        <p14:creationId xmlns:p14="http://schemas.microsoft.com/office/powerpoint/2010/main" val="280375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B9DA-3F82-77CC-6F80-9DAF57412CE4}"/>
              </a:ext>
            </a:extLst>
          </p:cNvPr>
          <p:cNvSpPr>
            <a:spLocks noGrp="1"/>
          </p:cNvSpPr>
          <p:nvPr>
            <p:ph type="ctrTitle"/>
          </p:nvPr>
        </p:nvSpPr>
        <p:spPr/>
        <p:txBody>
          <a:bodyPr>
            <a:noAutofit/>
          </a:bodyPr>
          <a:lstStyle/>
          <a:p>
            <a:r>
              <a:rPr lang="en-GB" sz="3200" dirty="0"/>
              <a:t>Optimizing Power BI: Enhancing Performance Through Data Modeling</a:t>
            </a:r>
          </a:p>
        </p:txBody>
      </p:sp>
      <p:sp>
        <p:nvSpPr>
          <p:cNvPr id="3" name="Subtitle 2">
            <a:extLst>
              <a:ext uri="{FF2B5EF4-FFF2-40B4-BE49-F238E27FC236}">
                <a16:creationId xmlns:a16="http://schemas.microsoft.com/office/drawing/2014/main" id="{A72B3474-08A1-DB92-F982-96E71411348F}"/>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55699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89766-4943-A6D8-FD01-E2630289893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137807E-97AA-CB92-70B5-F1157762D962}"/>
              </a:ext>
            </a:extLst>
          </p:cNvPr>
          <p:cNvSpPr>
            <a:spLocks noGrp="1"/>
          </p:cNvSpPr>
          <p:nvPr>
            <p:ph type="subTitle" idx="1"/>
          </p:nvPr>
        </p:nvSpPr>
        <p:spPr>
          <a:xfrm>
            <a:off x="1143000" y="1524002"/>
            <a:ext cx="3622964" cy="2987038"/>
          </a:xfrm>
        </p:spPr>
        <p:txBody>
          <a:bodyPr>
            <a:noAutofit/>
          </a:bodyPr>
          <a:lstStyle/>
          <a:p>
            <a:pPr marL="342900" indent="-342900" algn="l">
              <a:buFont typeface="Arial" panose="020B0604020202020204" pitchFamily="34" charset="0"/>
              <a:buChar char="•"/>
            </a:pPr>
            <a:r>
              <a:rPr lang="en-GB" sz="1400" dirty="0"/>
              <a:t>When a model includes multiple fact tables and uses bidirectional relationships, there is a risk of ambiguity.  </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This means the model may not know which path to follow when filtering.  </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If it can filter through multiple tables, it may display incorrect values.</a:t>
            </a:r>
            <a:endParaRPr lang="nl-NL" sz="1400" dirty="0"/>
          </a:p>
        </p:txBody>
      </p:sp>
      <p:sp>
        <p:nvSpPr>
          <p:cNvPr id="4" name="Title 1">
            <a:extLst>
              <a:ext uri="{FF2B5EF4-FFF2-40B4-BE49-F238E27FC236}">
                <a16:creationId xmlns:a16="http://schemas.microsoft.com/office/drawing/2014/main" id="{B0A6F19D-0062-42C9-4EB0-5AB120CE6686}"/>
              </a:ext>
            </a:extLst>
          </p:cNvPr>
          <p:cNvSpPr>
            <a:spLocks noGrp="1"/>
          </p:cNvSpPr>
          <p:nvPr>
            <p:ph type="ctrTitle"/>
          </p:nvPr>
        </p:nvSpPr>
        <p:spPr>
          <a:xfrm>
            <a:off x="1143000" y="675520"/>
            <a:ext cx="6858000" cy="499348"/>
          </a:xfrm>
        </p:spPr>
        <p:txBody>
          <a:bodyPr>
            <a:noAutofit/>
          </a:bodyPr>
          <a:lstStyle/>
          <a:p>
            <a:r>
              <a:rPr lang="en-GB" sz="2400" dirty="0"/>
              <a:t>Ambiguity</a:t>
            </a:r>
            <a:endParaRPr lang="en-NL" sz="2400" dirty="0"/>
          </a:p>
        </p:txBody>
      </p:sp>
      <p:pic>
        <p:nvPicPr>
          <p:cNvPr id="2" name="Content Placeholder 7">
            <a:extLst>
              <a:ext uri="{FF2B5EF4-FFF2-40B4-BE49-F238E27FC236}">
                <a16:creationId xmlns:a16="http://schemas.microsoft.com/office/drawing/2014/main" id="{0C8ED850-5FE7-F9FA-3E52-1AC76AF90455}"/>
              </a:ext>
            </a:extLst>
          </p:cNvPr>
          <p:cNvPicPr>
            <a:picLocks noChangeAspect="1"/>
          </p:cNvPicPr>
          <p:nvPr/>
        </p:nvPicPr>
        <p:blipFill>
          <a:blip r:embed="rId3"/>
          <a:stretch>
            <a:fillRect/>
          </a:stretch>
        </p:blipFill>
        <p:spPr>
          <a:xfrm>
            <a:off x="4765964" y="1906388"/>
            <a:ext cx="3495037" cy="1906383"/>
          </a:xfrm>
          <a:prstGeom prst="rect">
            <a:avLst/>
          </a:prstGeom>
        </p:spPr>
      </p:pic>
    </p:spTree>
    <p:extLst>
      <p:ext uri="{BB962C8B-B14F-4D97-AF65-F5344CB8AC3E}">
        <p14:creationId xmlns:p14="http://schemas.microsoft.com/office/powerpoint/2010/main" val="267177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243F-C4C3-05A5-4EA1-DBD255D818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7AD7C37-00A4-2FE8-BDEE-AE1CE90ACD79}"/>
              </a:ext>
            </a:extLst>
          </p:cNvPr>
          <p:cNvSpPr>
            <a:spLocks noGrp="1"/>
          </p:cNvSpPr>
          <p:nvPr>
            <p:ph type="ctrTitle"/>
          </p:nvPr>
        </p:nvSpPr>
        <p:spPr>
          <a:xfrm>
            <a:off x="1143000" y="675520"/>
            <a:ext cx="6858000" cy="499348"/>
          </a:xfrm>
        </p:spPr>
        <p:txBody>
          <a:bodyPr>
            <a:noAutofit/>
          </a:bodyPr>
          <a:lstStyle/>
          <a:p>
            <a:r>
              <a:rPr lang="en-GB" sz="2400" dirty="0"/>
              <a:t>Example ambiguity</a:t>
            </a:r>
            <a:endParaRPr lang="en-NL" sz="2400" dirty="0"/>
          </a:p>
        </p:txBody>
      </p:sp>
      <p:pic>
        <p:nvPicPr>
          <p:cNvPr id="7" name="Picture 6">
            <a:extLst>
              <a:ext uri="{FF2B5EF4-FFF2-40B4-BE49-F238E27FC236}">
                <a16:creationId xmlns:a16="http://schemas.microsoft.com/office/drawing/2014/main" id="{CACC5CEE-61CB-B214-7202-B712DE1DA740}"/>
              </a:ext>
            </a:extLst>
          </p:cNvPr>
          <p:cNvPicPr>
            <a:picLocks noChangeAspect="1"/>
          </p:cNvPicPr>
          <p:nvPr/>
        </p:nvPicPr>
        <p:blipFill>
          <a:blip r:embed="rId3"/>
          <a:stretch>
            <a:fillRect/>
          </a:stretch>
        </p:blipFill>
        <p:spPr>
          <a:xfrm>
            <a:off x="1729789" y="1246912"/>
            <a:ext cx="5757208" cy="3140295"/>
          </a:xfrm>
          <a:prstGeom prst="rect">
            <a:avLst/>
          </a:prstGeom>
        </p:spPr>
      </p:pic>
      <p:pic>
        <p:nvPicPr>
          <p:cNvPr id="8" name="Picture 7">
            <a:extLst>
              <a:ext uri="{FF2B5EF4-FFF2-40B4-BE49-F238E27FC236}">
                <a16:creationId xmlns:a16="http://schemas.microsoft.com/office/drawing/2014/main" id="{57A614F0-FCF6-441D-315B-09698A5865F9}"/>
              </a:ext>
            </a:extLst>
          </p:cNvPr>
          <p:cNvPicPr>
            <a:picLocks noChangeAspect="1"/>
          </p:cNvPicPr>
          <p:nvPr/>
        </p:nvPicPr>
        <p:blipFill>
          <a:blip r:embed="rId4"/>
          <a:stretch>
            <a:fillRect/>
          </a:stretch>
        </p:blipFill>
        <p:spPr>
          <a:xfrm>
            <a:off x="4186471" y="3854831"/>
            <a:ext cx="611821" cy="415864"/>
          </a:xfrm>
          <a:prstGeom prst="rect">
            <a:avLst/>
          </a:prstGeom>
        </p:spPr>
      </p:pic>
      <p:pic>
        <p:nvPicPr>
          <p:cNvPr id="9" name="Picture 8">
            <a:extLst>
              <a:ext uri="{FF2B5EF4-FFF2-40B4-BE49-F238E27FC236}">
                <a16:creationId xmlns:a16="http://schemas.microsoft.com/office/drawing/2014/main" id="{3CF7C386-5147-C1F9-12BF-142D8EB3DC3E}"/>
              </a:ext>
            </a:extLst>
          </p:cNvPr>
          <p:cNvPicPr>
            <a:picLocks noChangeAspect="1"/>
          </p:cNvPicPr>
          <p:nvPr/>
        </p:nvPicPr>
        <p:blipFill>
          <a:blip r:embed="rId5"/>
          <a:stretch>
            <a:fillRect/>
          </a:stretch>
        </p:blipFill>
        <p:spPr>
          <a:xfrm>
            <a:off x="2135046" y="2287596"/>
            <a:ext cx="1190013" cy="695156"/>
          </a:xfrm>
          <a:prstGeom prst="rect">
            <a:avLst/>
          </a:prstGeom>
        </p:spPr>
      </p:pic>
      <p:pic>
        <p:nvPicPr>
          <p:cNvPr id="10" name="Picture 9">
            <a:extLst>
              <a:ext uri="{FF2B5EF4-FFF2-40B4-BE49-F238E27FC236}">
                <a16:creationId xmlns:a16="http://schemas.microsoft.com/office/drawing/2014/main" id="{46F91C47-B8EE-DB79-7694-C8F305380770}"/>
              </a:ext>
            </a:extLst>
          </p:cNvPr>
          <p:cNvPicPr>
            <a:picLocks noChangeAspect="1"/>
          </p:cNvPicPr>
          <p:nvPr/>
        </p:nvPicPr>
        <p:blipFill>
          <a:blip r:embed="rId6"/>
          <a:stretch>
            <a:fillRect/>
          </a:stretch>
        </p:blipFill>
        <p:spPr>
          <a:xfrm>
            <a:off x="4492382" y="1914588"/>
            <a:ext cx="827429" cy="558370"/>
          </a:xfrm>
          <a:prstGeom prst="rect">
            <a:avLst/>
          </a:prstGeom>
        </p:spPr>
      </p:pic>
      <p:pic>
        <p:nvPicPr>
          <p:cNvPr id="11" name="Picture 10">
            <a:extLst>
              <a:ext uri="{FF2B5EF4-FFF2-40B4-BE49-F238E27FC236}">
                <a16:creationId xmlns:a16="http://schemas.microsoft.com/office/drawing/2014/main" id="{951DD664-8946-61AB-13EE-2083B87CCAA0}"/>
              </a:ext>
            </a:extLst>
          </p:cNvPr>
          <p:cNvPicPr>
            <a:picLocks noChangeAspect="1"/>
          </p:cNvPicPr>
          <p:nvPr/>
        </p:nvPicPr>
        <p:blipFill>
          <a:blip r:embed="rId7"/>
          <a:stretch>
            <a:fillRect/>
          </a:stretch>
        </p:blipFill>
        <p:spPr>
          <a:xfrm>
            <a:off x="6487135" y="2335766"/>
            <a:ext cx="1226289" cy="728489"/>
          </a:xfrm>
          <a:prstGeom prst="rect">
            <a:avLst/>
          </a:prstGeom>
        </p:spPr>
      </p:pic>
    </p:spTree>
    <p:extLst>
      <p:ext uri="{BB962C8B-B14F-4D97-AF65-F5344CB8AC3E}">
        <p14:creationId xmlns:p14="http://schemas.microsoft.com/office/powerpoint/2010/main" val="357041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53229-14CB-2053-F231-63442E29FF0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48B867-1D2B-9FE2-C256-4FD130073EBF}"/>
              </a:ext>
            </a:extLst>
          </p:cNvPr>
          <p:cNvSpPr>
            <a:spLocks noGrp="1"/>
          </p:cNvSpPr>
          <p:nvPr>
            <p:ph type="subTitle" idx="1"/>
          </p:nvPr>
        </p:nvSpPr>
        <p:spPr>
          <a:xfrm>
            <a:off x="1143000" y="1524002"/>
            <a:ext cx="6858000" cy="2759823"/>
          </a:xfrm>
        </p:spPr>
        <p:txBody>
          <a:bodyPr>
            <a:noAutofit/>
          </a:bodyPr>
          <a:lstStyle/>
          <a:p>
            <a:pPr marL="342900" indent="-342900" algn="l">
              <a:buFont typeface="Arial" panose="020B0604020202020204" pitchFamily="34" charset="0"/>
              <a:buChar char="•"/>
            </a:pPr>
            <a:r>
              <a:rPr lang="en-GB" sz="1200" dirty="0"/>
              <a:t>When comparisons need to be made between dates, multiple date tables are sometimes used.</a:t>
            </a:r>
          </a:p>
          <a:p>
            <a:pPr marL="342900" indent="-342900" algn="l">
              <a:buFont typeface="Arial" panose="020B0604020202020204" pitchFamily="34" charset="0"/>
              <a:buChar char="•"/>
            </a:pPr>
            <a:endParaRPr lang="en-GB" sz="1200" dirty="0"/>
          </a:p>
          <a:p>
            <a:pPr marL="342900" indent="-342900" algn="l">
              <a:buFont typeface="Arial" panose="020B0604020202020204" pitchFamily="34" charset="0"/>
              <a:buChar char="•"/>
            </a:pPr>
            <a:r>
              <a:rPr lang="en-GB" sz="1200" dirty="0"/>
              <a:t>The reason for this is that you can only have one active relationship between tables.</a:t>
            </a:r>
          </a:p>
          <a:p>
            <a:pPr marL="342900" indent="-342900" algn="l">
              <a:buFont typeface="Arial" panose="020B0604020202020204" pitchFamily="34" charset="0"/>
              <a:buChar char="•"/>
            </a:pPr>
            <a:endParaRPr lang="en-GB" sz="1200" dirty="0"/>
          </a:p>
          <a:p>
            <a:pPr marL="342900" indent="-342900" algn="l">
              <a:buFont typeface="Arial" panose="020B0604020202020204" pitchFamily="34" charset="0"/>
              <a:buChar char="•"/>
            </a:pPr>
            <a:r>
              <a:rPr lang="en-GB" sz="1200" dirty="0"/>
              <a:t>This adds extra data to your model, which can be inefficient.</a:t>
            </a:r>
          </a:p>
          <a:p>
            <a:pPr marL="342900" indent="-342900" algn="l">
              <a:buFont typeface="Arial" panose="020B0604020202020204" pitchFamily="34" charset="0"/>
              <a:buChar char="•"/>
            </a:pPr>
            <a:endParaRPr lang="en-GB" sz="1200" dirty="0"/>
          </a:p>
          <a:p>
            <a:pPr marL="342900" indent="-342900" algn="l">
              <a:buFont typeface="Arial" panose="020B0604020202020204" pitchFamily="34" charset="0"/>
              <a:buChar char="•"/>
            </a:pPr>
            <a:r>
              <a:rPr lang="en-GB" sz="1200" dirty="0"/>
              <a:t>It is better to use the USERELATIONSHIP function in DAX.</a:t>
            </a:r>
          </a:p>
          <a:p>
            <a:pPr marL="342900" indent="-342900" algn="l">
              <a:buFont typeface="Arial" panose="020B0604020202020204" pitchFamily="34" charset="0"/>
              <a:buChar char="•"/>
            </a:pPr>
            <a:endParaRPr lang="en-GB" sz="1200" dirty="0"/>
          </a:p>
          <a:p>
            <a:pPr marL="342900" indent="-342900" algn="l">
              <a:buFont typeface="Arial" panose="020B0604020202020204" pitchFamily="34" charset="0"/>
              <a:buChar char="•"/>
            </a:pPr>
            <a:r>
              <a:rPr lang="en-GB" sz="1200" dirty="0"/>
              <a:t>This allows for easier comparisons, and the relationship only becomes active when the measure is used.</a:t>
            </a:r>
            <a:endParaRPr lang="nl-NL" sz="1200" dirty="0"/>
          </a:p>
        </p:txBody>
      </p:sp>
      <p:sp>
        <p:nvSpPr>
          <p:cNvPr id="4" name="Title 1">
            <a:extLst>
              <a:ext uri="{FF2B5EF4-FFF2-40B4-BE49-F238E27FC236}">
                <a16:creationId xmlns:a16="http://schemas.microsoft.com/office/drawing/2014/main" id="{21D96224-B43D-B450-CA59-D93E61D907D3}"/>
              </a:ext>
            </a:extLst>
          </p:cNvPr>
          <p:cNvSpPr>
            <a:spLocks noGrp="1"/>
          </p:cNvSpPr>
          <p:nvPr>
            <p:ph type="ctrTitle"/>
          </p:nvPr>
        </p:nvSpPr>
        <p:spPr>
          <a:xfrm>
            <a:off x="1143000" y="675520"/>
            <a:ext cx="6858000" cy="499348"/>
          </a:xfrm>
        </p:spPr>
        <p:txBody>
          <a:bodyPr>
            <a:noAutofit/>
          </a:bodyPr>
          <a:lstStyle/>
          <a:p>
            <a:r>
              <a:rPr lang="en-GB" sz="2000" dirty="0"/>
              <a:t>Multiple date tables</a:t>
            </a:r>
            <a:endParaRPr lang="en-NL" sz="2000" dirty="0"/>
          </a:p>
        </p:txBody>
      </p:sp>
    </p:spTree>
    <p:extLst>
      <p:ext uri="{BB962C8B-B14F-4D97-AF65-F5344CB8AC3E}">
        <p14:creationId xmlns:p14="http://schemas.microsoft.com/office/powerpoint/2010/main" val="2479614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F0906-5CCC-F99A-85CF-44225B8D3B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E0BA69B-F53D-233C-53D7-2EF66B856EA5}"/>
              </a:ext>
            </a:extLst>
          </p:cNvPr>
          <p:cNvSpPr>
            <a:spLocks noGrp="1"/>
          </p:cNvSpPr>
          <p:nvPr>
            <p:ph type="ctrTitle"/>
          </p:nvPr>
        </p:nvSpPr>
        <p:spPr>
          <a:xfrm>
            <a:off x="1143000" y="675520"/>
            <a:ext cx="6858000" cy="499348"/>
          </a:xfrm>
        </p:spPr>
        <p:txBody>
          <a:bodyPr>
            <a:noAutofit/>
          </a:bodyPr>
          <a:lstStyle/>
          <a:p>
            <a:r>
              <a:rPr lang="en-GB" sz="2000" dirty="0"/>
              <a:t>Example of multiple date tables</a:t>
            </a:r>
            <a:endParaRPr lang="en-NL" sz="2000" dirty="0"/>
          </a:p>
        </p:txBody>
      </p:sp>
      <p:pic>
        <p:nvPicPr>
          <p:cNvPr id="2" name="Picture 1">
            <a:extLst>
              <a:ext uri="{FF2B5EF4-FFF2-40B4-BE49-F238E27FC236}">
                <a16:creationId xmlns:a16="http://schemas.microsoft.com/office/drawing/2014/main" id="{755040D6-9D11-8E48-556D-212128DEB9CF}"/>
              </a:ext>
            </a:extLst>
          </p:cNvPr>
          <p:cNvPicPr>
            <a:picLocks noChangeAspect="1"/>
          </p:cNvPicPr>
          <p:nvPr/>
        </p:nvPicPr>
        <p:blipFill>
          <a:blip r:embed="rId3"/>
          <a:stretch>
            <a:fillRect/>
          </a:stretch>
        </p:blipFill>
        <p:spPr>
          <a:xfrm>
            <a:off x="1084180" y="1279615"/>
            <a:ext cx="2634194" cy="3109213"/>
          </a:xfrm>
          <a:prstGeom prst="rect">
            <a:avLst/>
          </a:prstGeom>
        </p:spPr>
      </p:pic>
      <p:pic>
        <p:nvPicPr>
          <p:cNvPr id="3" name="Picture 2">
            <a:extLst>
              <a:ext uri="{FF2B5EF4-FFF2-40B4-BE49-F238E27FC236}">
                <a16:creationId xmlns:a16="http://schemas.microsoft.com/office/drawing/2014/main" id="{C17104F2-4870-9B08-4D31-26B7B0E9B3DB}"/>
              </a:ext>
            </a:extLst>
          </p:cNvPr>
          <p:cNvPicPr>
            <a:picLocks noChangeAspect="1"/>
          </p:cNvPicPr>
          <p:nvPr/>
        </p:nvPicPr>
        <p:blipFill>
          <a:blip r:embed="rId4"/>
          <a:stretch>
            <a:fillRect/>
          </a:stretch>
        </p:blipFill>
        <p:spPr>
          <a:xfrm>
            <a:off x="4524637" y="1279615"/>
            <a:ext cx="2681696" cy="833442"/>
          </a:xfrm>
          <a:prstGeom prst="rect">
            <a:avLst/>
          </a:prstGeom>
        </p:spPr>
      </p:pic>
      <p:pic>
        <p:nvPicPr>
          <p:cNvPr id="5" name="Picture 4">
            <a:extLst>
              <a:ext uri="{FF2B5EF4-FFF2-40B4-BE49-F238E27FC236}">
                <a16:creationId xmlns:a16="http://schemas.microsoft.com/office/drawing/2014/main" id="{33EC2C7C-4E5D-512F-ED4C-1799BB34EB1A}"/>
              </a:ext>
            </a:extLst>
          </p:cNvPr>
          <p:cNvPicPr>
            <a:picLocks noChangeAspect="1"/>
          </p:cNvPicPr>
          <p:nvPr/>
        </p:nvPicPr>
        <p:blipFill>
          <a:blip r:embed="rId5"/>
          <a:stretch>
            <a:fillRect/>
          </a:stretch>
        </p:blipFill>
        <p:spPr>
          <a:xfrm>
            <a:off x="4524637" y="2447805"/>
            <a:ext cx="2202359" cy="1891438"/>
          </a:xfrm>
          <a:prstGeom prst="rect">
            <a:avLst/>
          </a:prstGeom>
        </p:spPr>
      </p:pic>
    </p:spTree>
    <p:extLst>
      <p:ext uri="{BB962C8B-B14F-4D97-AF65-F5344CB8AC3E}">
        <p14:creationId xmlns:p14="http://schemas.microsoft.com/office/powerpoint/2010/main" val="934304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E19FA-4DDC-03B5-8EE4-EEB15233B1F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F74A152-F777-052D-31A3-485572244EB7}"/>
              </a:ext>
            </a:extLst>
          </p:cNvPr>
          <p:cNvSpPr>
            <a:spLocks noGrp="1"/>
          </p:cNvSpPr>
          <p:nvPr>
            <p:ph type="subTitle" idx="1"/>
          </p:nvPr>
        </p:nvSpPr>
        <p:spPr>
          <a:xfrm>
            <a:off x="1143000" y="1524002"/>
            <a:ext cx="3622964" cy="2987038"/>
          </a:xfrm>
        </p:spPr>
        <p:txBody>
          <a:bodyPr>
            <a:noAutofit/>
          </a:bodyPr>
          <a:lstStyle/>
          <a:p>
            <a:pPr algn="l"/>
            <a:r>
              <a:rPr lang="en-GB" sz="1400" dirty="0"/>
              <a:t>The level of detail at the lowest level in your table.</a:t>
            </a:r>
          </a:p>
          <a:p>
            <a:pPr algn="l"/>
            <a:endParaRPr lang="en-GB" sz="1400" dirty="0"/>
          </a:p>
          <a:p>
            <a:pPr algn="l"/>
            <a:r>
              <a:rPr lang="en-GB" sz="1400" dirty="0"/>
              <a:t>Consider what is needed at the lowest level of the table, for example:  </a:t>
            </a:r>
          </a:p>
          <a:p>
            <a:pPr algn="l"/>
            <a:endParaRPr lang="en-GB" sz="1400" dirty="0"/>
          </a:p>
          <a:p>
            <a:pPr marL="609600" lvl="1" indent="-342900" algn="l">
              <a:buFont typeface="Arial" panose="020B0604020202020204" pitchFamily="34" charset="0"/>
              <a:buChar char="•"/>
            </a:pPr>
            <a:r>
              <a:rPr lang="en-GB" sz="1400" dirty="0"/>
              <a:t>What is the lowest level of each individual purchase?  </a:t>
            </a:r>
          </a:p>
          <a:p>
            <a:pPr marL="609600" lvl="1" indent="-342900" algn="l">
              <a:buFont typeface="Arial" panose="020B0604020202020204" pitchFamily="34" charset="0"/>
              <a:buChar char="•"/>
            </a:pPr>
            <a:r>
              <a:rPr lang="en-GB" sz="1400" dirty="0"/>
              <a:t>Is it sufficient to store the revenue per day? </a:t>
            </a:r>
            <a:endParaRPr lang="nl-NL" sz="1400" dirty="0"/>
          </a:p>
        </p:txBody>
      </p:sp>
      <p:sp>
        <p:nvSpPr>
          <p:cNvPr id="4" name="Title 1">
            <a:extLst>
              <a:ext uri="{FF2B5EF4-FFF2-40B4-BE49-F238E27FC236}">
                <a16:creationId xmlns:a16="http://schemas.microsoft.com/office/drawing/2014/main" id="{337AA286-2F8C-BD40-2893-A9352BF042C6}"/>
              </a:ext>
            </a:extLst>
          </p:cNvPr>
          <p:cNvSpPr>
            <a:spLocks noGrp="1"/>
          </p:cNvSpPr>
          <p:nvPr>
            <p:ph type="ctrTitle"/>
          </p:nvPr>
        </p:nvSpPr>
        <p:spPr>
          <a:xfrm>
            <a:off x="1143000" y="675520"/>
            <a:ext cx="6858000" cy="499348"/>
          </a:xfrm>
        </p:spPr>
        <p:txBody>
          <a:bodyPr>
            <a:noAutofit/>
          </a:bodyPr>
          <a:lstStyle/>
          <a:p>
            <a:r>
              <a:rPr lang="en-GB" sz="2400" dirty="0"/>
              <a:t>Level of detail in the tables</a:t>
            </a:r>
            <a:endParaRPr lang="en-NL" sz="2400" dirty="0"/>
          </a:p>
        </p:txBody>
      </p:sp>
      <p:pic>
        <p:nvPicPr>
          <p:cNvPr id="5" name="Picture 4">
            <a:extLst>
              <a:ext uri="{FF2B5EF4-FFF2-40B4-BE49-F238E27FC236}">
                <a16:creationId xmlns:a16="http://schemas.microsoft.com/office/drawing/2014/main" id="{11047A7D-D6E2-7714-F488-1BB312A75851}"/>
              </a:ext>
            </a:extLst>
          </p:cNvPr>
          <p:cNvPicPr>
            <a:picLocks noChangeAspect="1"/>
          </p:cNvPicPr>
          <p:nvPr/>
        </p:nvPicPr>
        <p:blipFill>
          <a:blip r:embed="rId3"/>
          <a:stretch>
            <a:fillRect/>
          </a:stretch>
        </p:blipFill>
        <p:spPr>
          <a:xfrm>
            <a:off x="4866590" y="1524002"/>
            <a:ext cx="3264767" cy="2330393"/>
          </a:xfrm>
          <a:prstGeom prst="rect">
            <a:avLst/>
          </a:prstGeom>
        </p:spPr>
      </p:pic>
    </p:spTree>
    <p:extLst>
      <p:ext uri="{BB962C8B-B14F-4D97-AF65-F5344CB8AC3E}">
        <p14:creationId xmlns:p14="http://schemas.microsoft.com/office/powerpoint/2010/main" val="1472480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6A25E-7D6F-232B-ACDC-9A478DDCAA6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7E38419-0325-AF59-43D0-239AF1D810FC}"/>
              </a:ext>
            </a:extLst>
          </p:cNvPr>
          <p:cNvSpPr>
            <a:spLocks noGrp="1"/>
          </p:cNvSpPr>
          <p:nvPr>
            <p:ph type="subTitle" idx="1"/>
          </p:nvPr>
        </p:nvSpPr>
        <p:spPr>
          <a:xfrm>
            <a:off x="1143000" y="1524002"/>
            <a:ext cx="3622964" cy="2987038"/>
          </a:xfrm>
        </p:spPr>
        <p:txBody>
          <a:bodyPr>
            <a:noAutofit/>
          </a:bodyPr>
          <a:lstStyle/>
          <a:p>
            <a:pPr algn="l"/>
            <a:r>
              <a:rPr lang="en-GB" sz="1400" dirty="0"/>
              <a:t>Many-to-many (M:N) relationships  </a:t>
            </a:r>
          </a:p>
          <a:p>
            <a:pPr marL="552450" lvl="1" indent="-285750" algn="l"/>
            <a:r>
              <a:rPr lang="en-GB" sz="1400" dirty="0"/>
              <a:t>Example: Accounts and Customers (CRM vs. ERP)  </a:t>
            </a:r>
          </a:p>
          <a:p>
            <a:pPr algn="l"/>
            <a:endParaRPr lang="en-GB" sz="1400" dirty="0"/>
          </a:p>
          <a:p>
            <a:pPr algn="l"/>
            <a:r>
              <a:rPr lang="en-GB" sz="1400" dirty="0"/>
              <a:t>How to solve this?</a:t>
            </a:r>
          </a:p>
          <a:p>
            <a:pPr marL="552450" lvl="1" indent="-285750" algn="l">
              <a:buFont typeface="Arial" panose="020B0604020202020204" pitchFamily="34" charset="0"/>
              <a:buChar char="•"/>
            </a:pPr>
            <a:r>
              <a:rPr lang="en-GB" sz="1400" dirty="0"/>
              <a:t>Create a bridge table:  </a:t>
            </a:r>
          </a:p>
          <a:p>
            <a:pPr marL="552450" lvl="1" indent="-285750" algn="l">
              <a:buFont typeface="Arial" panose="020B0604020202020204" pitchFamily="34" charset="0"/>
              <a:buChar char="•"/>
            </a:pPr>
            <a:r>
              <a:rPr lang="en-GB" sz="1400" dirty="0"/>
              <a:t>Make a table containing all keys.  </a:t>
            </a:r>
          </a:p>
          <a:p>
            <a:pPr algn="l"/>
            <a:endParaRPr lang="en-GB" sz="1400" dirty="0"/>
          </a:p>
          <a:p>
            <a:pPr algn="l"/>
            <a:r>
              <a:rPr lang="en-GB" sz="1400" dirty="0"/>
              <a:t>Pay attention to the direction of the cross-filter:  </a:t>
            </a:r>
          </a:p>
          <a:p>
            <a:pPr marL="552450" lvl="1" indent="-285750" algn="l">
              <a:buFont typeface="Arial" panose="020B0604020202020204" pitchFamily="34" charset="0"/>
              <a:buChar char="•"/>
            </a:pPr>
            <a:r>
              <a:rPr lang="en-GB" sz="1400" dirty="0"/>
              <a:t>Filtering only works from the 1 to * side.</a:t>
            </a:r>
          </a:p>
        </p:txBody>
      </p:sp>
      <p:sp>
        <p:nvSpPr>
          <p:cNvPr id="4" name="Title 1">
            <a:extLst>
              <a:ext uri="{FF2B5EF4-FFF2-40B4-BE49-F238E27FC236}">
                <a16:creationId xmlns:a16="http://schemas.microsoft.com/office/drawing/2014/main" id="{221C87C5-CF01-68D3-04BD-4E8567503B85}"/>
              </a:ext>
            </a:extLst>
          </p:cNvPr>
          <p:cNvSpPr>
            <a:spLocks noGrp="1"/>
          </p:cNvSpPr>
          <p:nvPr>
            <p:ph type="ctrTitle"/>
          </p:nvPr>
        </p:nvSpPr>
        <p:spPr>
          <a:xfrm>
            <a:off x="1143000" y="675520"/>
            <a:ext cx="6858000" cy="499348"/>
          </a:xfrm>
        </p:spPr>
        <p:txBody>
          <a:bodyPr>
            <a:noAutofit/>
          </a:bodyPr>
          <a:lstStyle/>
          <a:p>
            <a:r>
              <a:rPr lang="en-GB" sz="2400" dirty="0"/>
              <a:t>Many-to-many relationships</a:t>
            </a:r>
            <a:endParaRPr lang="en-NL" sz="2400" dirty="0"/>
          </a:p>
        </p:txBody>
      </p:sp>
      <p:pic>
        <p:nvPicPr>
          <p:cNvPr id="2" name="Content Placeholder 6">
            <a:extLst>
              <a:ext uri="{FF2B5EF4-FFF2-40B4-BE49-F238E27FC236}">
                <a16:creationId xmlns:a16="http://schemas.microsoft.com/office/drawing/2014/main" id="{DC1145E5-73EC-F788-8104-CEE33E967917}"/>
              </a:ext>
            </a:extLst>
          </p:cNvPr>
          <p:cNvPicPr>
            <a:picLocks noChangeAspect="1"/>
          </p:cNvPicPr>
          <p:nvPr/>
        </p:nvPicPr>
        <p:blipFill>
          <a:blip r:embed="rId3"/>
          <a:stretch>
            <a:fillRect/>
          </a:stretch>
        </p:blipFill>
        <p:spPr>
          <a:xfrm>
            <a:off x="4905383" y="1766674"/>
            <a:ext cx="3401077" cy="2212351"/>
          </a:xfrm>
          <a:prstGeom prst="rect">
            <a:avLst/>
          </a:prstGeom>
        </p:spPr>
      </p:pic>
    </p:spTree>
    <p:extLst>
      <p:ext uri="{BB962C8B-B14F-4D97-AF65-F5344CB8AC3E}">
        <p14:creationId xmlns:p14="http://schemas.microsoft.com/office/powerpoint/2010/main" val="4217240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6FB5-ED70-A381-9DAB-35FB1D10A84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6FEDED8-02C0-7C7A-C32E-DCE506C25EDE}"/>
              </a:ext>
            </a:extLst>
          </p:cNvPr>
          <p:cNvSpPr>
            <a:spLocks noGrp="1"/>
          </p:cNvSpPr>
          <p:nvPr>
            <p:ph type="subTitle" idx="1"/>
          </p:nvPr>
        </p:nvSpPr>
        <p:spPr>
          <a:xfrm>
            <a:off x="1143000" y="1524002"/>
            <a:ext cx="6858000" cy="2759823"/>
          </a:xfrm>
        </p:spPr>
        <p:txBody>
          <a:bodyPr>
            <a:noAutofit/>
          </a:bodyPr>
          <a:lstStyle/>
          <a:p>
            <a:pPr marL="285750" indent="-285750" algn="l">
              <a:buFont typeface="Arial" panose="020B0604020202020204" pitchFamily="34" charset="0"/>
              <a:buChar char="•"/>
            </a:pPr>
            <a:r>
              <a:rPr lang="en-GB" sz="1400" dirty="0"/>
              <a:t>Star schema boosts performance:</a:t>
            </a:r>
          </a:p>
          <a:p>
            <a:pPr marL="552450" lvl="1" indent="-285750" algn="l">
              <a:buFont typeface="Arial" panose="020B0604020202020204" pitchFamily="34" charset="0"/>
              <a:buChar char="•"/>
            </a:pPr>
            <a:r>
              <a:rPr lang="en-GB" sz="1400" dirty="0"/>
              <a:t>Faster queries by separating dimensions and facts.</a:t>
            </a:r>
          </a:p>
          <a:p>
            <a:pPr marL="552450" lvl="1" indent="-285750" algn="l">
              <a:buFont typeface="Arial" panose="020B0604020202020204" pitchFamily="34" charset="0"/>
              <a:buChar char="•"/>
            </a:pPr>
            <a:r>
              <a:rPr lang="en-GB" sz="1400" dirty="0"/>
              <a:t>Simplifies data for efficient VertiPaq processing.</a:t>
            </a:r>
          </a:p>
          <a:p>
            <a:pPr marL="552450" lvl="1" indent="-285750" algn="l"/>
            <a:endParaRPr lang="en-GB" sz="1400" dirty="0"/>
          </a:p>
          <a:p>
            <a:pPr marL="285750" indent="-285750" algn="l">
              <a:buFont typeface="Arial" panose="020B0604020202020204" pitchFamily="34" charset="0"/>
              <a:buChar char="•"/>
            </a:pPr>
            <a:r>
              <a:rPr lang="en-GB" sz="1400" dirty="0"/>
              <a:t>Proper data preparation is key:</a:t>
            </a:r>
          </a:p>
          <a:p>
            <a:pPr marL="552450" lvl="1" indent="-285750" algn="l">
              <a:buFont typeface="Arial" panose="020B0604020202020204" pitchFamily="34" charset="0"/>
              <a:buChar char="•"/>
            </a:pPr>
            <a:r>
              <a:rPr lang="en-GB" sz="1400" dirty="0"/>
              <a:t>Consistent data format ensures better compression and lower RAM usage.</a:t>
            </a:r>
          </a:p>
          <a:p>
            <a:pPr marL="285750" indent="-285750" algn="l">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dirty="0"/>
              <a:t>Small tweaks, big gains:</a:t>
            </a:r>
          </a:p>
          <a:p>
            <a:pPr marL="552450" lvl="1" indent="-285750" algn="l">
              <a:buFont typeface="Arial" panose="020B0604020202020204" pitchFamily="34" charset="0"/>
              <a:buChar char="•"/>
            </a:pPr>
            <a:r>
              <a:rPr lang="en-GB" sz="1400" dirty="0"/>
              <a:t>Minor adjustments can greatly improve performance.</a:t>
            </a:r>
          </a:p>
          <a:p>
            <a:pPr marL="552450" lvl="1" indent="-285750" algn="l">
              <a:buFont typeface="Arial" panose="020B0604020202020204" pitchFamily="34" charset="0"/>
              <a:buChar char="•"/>
            </a:pPr>
            <a:r>
              <a:rPr lang="en-GB" sz="1400" dirty="0"/>
              <a:t>Next: Three key factors for optimizing compression.</a:t>
            </a:r>
          </a:p>
        </p:txBody>
      </p:sp>
      <p:sp>
        <p:nvSpPr>
          <p:cNvPr id="4" name="Title 1">
            <a:extLst>
              <a:ext uri="{FF2B5EF4-FFF2-40B4-BE49-F238E27FC236}">
                <a16:creationId xmlns:a16="http://schemas.microsoft.com/office/drawing/2014/main" id="{EE018A0A-EF64-F70F-343A-DEB884BF99D7}"/>
              </a:ext>
            </a:extLst>
          </p:cNvPr>
          <p:cNvSpPr>
            <a:spLocks noGrp="1"/>
          </p:cNvSpPr>
          <p:nvPr>
            <p:ph type="ctrTitle"/>
          </p:nvPr>
        </p:nvSpPr>
        <p:spPr>
          <a:xfrm>
            <a:off x="1143000" y="675520"/>
            <a:ext cx="6858000" cy="499348"/>
          </a:xfrm>
        </p:spPr>
        <p:txBody>
          <a:bodyPr>
            <a:noAutofit/>
          </a:bodyPr>
          <a:lstStyle/>
          <a:p>
            <a:r>
              <a:rPr lang="en-GB" sz="2000" dirty="0"/>
              <a:t>Importance of the Star Schema for VertiPaq</a:t>
            </a:r>
            <a:endParaRPr lang="en-NL" sz="2000" dirty="0"/>
          </a:p>
        </p:txBody>
      </p:sp>
    </p:spTree>
    <p:extLst>
      <p:ext uri="{BB962C8B-B14F-4D97-AF65-F5344CB8AC3E}">
        <p14:creationId xmlns:p14="http://schemas.microsoft.com/office/powerpoint/2010/main" val="1066287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B8D9B-CE39-91B5-5E8D-F4B0B7C16B5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7CA66A6-1A37-49C6-FCBE-63ABFA03A3C8}"/>
              </a:ext>
            </a:extLst>
          </p:cNvPr>
          <p:cNvSpPr>
            <a:spLocks noGrp="1"/>
          </p:cNvSpPr>
          <p:nvPr>
            <p:ph type="subTitle" idx="1"/>
          </p:nvPr>
        </p:nvSpPr>
        <p:spPr>
          <a:xfrm>
            <a:off x="1143000" y="1524002"/>
            <a:ext cx="6858000" cy="2759823"/>
          </a:xfrm>
        </p:spPr>
        <p:txBody>
          <a:bodyPr>
            <a:noAutofit/>
          </a:bodyPr>
          <a:lstStyle/>
          <a:p>
            <a:pPr marL="285750" indent="-285750" algn="l">
              <a:buFont typeface="Arial" panose="020B0604020202020204" pitchFamily="34" charset="0"/>
              <a:buChar char="•"/>
            </a:pPr>
            <a:r>
              <a:rPr lang="en-GB" sz="1400" dirty="0"/>
              <a:t>Select the correct data types to optimize model performance</a:t>
            </a:r>
          </a:p>
          <a:p>
            <a:pPr marL="552450" lvl="1" indent="-285750" algn="l">
              <a:buFont typeface="Arial" panose="020B0604020202020204" pitchFamily="34" charset="0"/>
              <a:buChar char="•"/>
            </a:pPr>
            <a:r>
              <a:rPr lang="en-GB" sz="1400" dirty="0"/>
              <a:t>Understand data requirements and report needs</a:t>
            </a:r>
          </a:p>
          <a:p>
            <a:pPr marL="285750" indent="-285750" algn="l">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dirty="0"/>
              <a:t>Power Query defaults to "Decimal" for numeric columns:</a:t>
            </a:r>
          </a:p>
          <a:p>
            <a:pPr marL="552450" lvl="1" indent="-285750" algn="l">
              <a:buFont typeface="Arial" panose="020B0604020202020204" pitchFamily="34" charset="0"/>
              <a:buChar char="•"/>
            </a:pPr>
            <a:r>
              <a:rPr lang="en-GB" sz="1400" dirty="0"/>
              <a:t>May lead to unnecessary digits after the decimal point</a:t>
            </a:r>
          </a:p>
          <a:p>
            <a:pPr marL="552450" lvl="1" indent="-285750" algn="l">
              <a:buFont typeface="Arial" panose="020B0604020202020204" pitchFamily="34" charset="0"/>
              <a:buChar char="•"/>
            </a:pPr>
            <a:r>
              <a:rPr lang="en-GB" sz="1400" dirty="0"/>
              <a:t>Evaluate if fewer decimal places or whole numbers are sufficient</a:t>
            </a:r>
          </a:p>
          <a:p>
            <a:pPr marL="285750" indent="-285750" algn="l">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dirty="0"/>
              <a:t>Correct data type choice is crucial for VertiPaq compression</a:t>
            </a:r>
          </a:p>
        </p:txBody>
      </p:sp>
      <p:sp>
        <p:nvSpPr>
          <p:cNvPr id="4" name="Title 1">
            <a:extLst>
              <a:ext uri="{FF2B5EF4-FFF2-40B4-BE49-F238E27FC236}">
                <a16:creationId xmlns:a16="http://schemas.microsoft.com/office/drawing/2014/main" id="{1DD18CB4-AB38-5528-23A6-86E610713CEA}"/>
              </a:ext>
            </a:extLst>
          </p:cNvPr>
          <p:cNvSpPr>
            <a:spLocks noGrp="1"/>
          </p:cNvSpPr>
          <p:nvPr>
            <p:ph type="ctrTitle"/>
          </p:nvPr>
        </p:nvSpPr>
        <p:spPr>
          <a:xfrm>
            <a:off x="1143000" y="675520"/>
            <a:ext cx="6858000" cy="499348"/>
          </a:xfrm>
        </p:spPr>
        <p:txBody>
          <a:bodyPr>
            <a:noAutofit/>
          </a:bodyPr>
          <a:lstStyle/>
          <a:p>
            <a:r>
              <a:rPr lang="en-GB" sz="2000" dirty="0"/>
              <a:t>Importance of Choosing the Right Data Types</a:t>
            </a:r>
            <a:endParaRPr lang="en-NL" sz="2000" dirty="0"/>
          </a:p>
        </p:txBody>
      </p:sp>
    </p:spTree>
    <p:extLst>
      <p:ext uri="{BB962C8B-B14F-4D97-AF65-F5344CB8AC3E}">
        <p14:creationId xmlns:p14="http://schemas.microsoft.com/office/powerpoint/2010/main" val="232892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B6A7D-ED98-BEC6-7036-3ABDFEE9D10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004810C-5779-F04F-B18B-FAFCBF94E2EF}"/>
              </a:ext>
            </a:extLst>
          </p:cNvPr>
          <p:cNvSpPr>
            <a:spLocks noGrp="1"/>
          </p:cNvSpPr>
          <p:nvPr>
            <p:ph type="ctrTitle"/>
          </p:nvPr>
        </p:nvSpPr>
        <p:spPr>
          <a:xfrm>
            <a:off x="1143000" y="675520"/>
            <a:ext cx="6858000" cy="499348"/>
          </a:xfrm>
        </p:spPr>
        <p:txBody>
          <a:bodyPr>
            <a:noAutofit/>
          </a:bodyPr>
          <a:lstStyle/>
          <a:p>
            <a:r>
              <a:rPr lang="en-GB" sz="2000" dirty="0"/>
              <a:t>Example Decimal number</a:t>
            </a:r>
            <a:endParaRPr lang="en-NL" sz="2000" dirty="0"/>
          </a:p>
        </p:txBody>
      </p:sp>
      <p:pic>
        <p:nvPicPr>
          <p:cNvPr id="6" name="Picture 5">
            <a:extLst>
              <a:ext uri="{FF2B5EF4-FFF2-40B4-BE49-F238E27FC236}">
                <a16:creationId xmlns:a16="http://schemas.microsoft.com/office/drawing/2014/main" id="{3FBBA7D0-5A0A-F260-00E6-17AB8E2F67B1}"/>
              </a:ext>
            </a:extLst>
          </p:cNvPr>
          <p:cNvPicPr>
            <a:picLocks noChangeAspect="1"/>
          </p:cNvPicPr>
          <p:nvPr/>
        </p:nvPicPr>
        <p:blipFill>
          <a:blip r:embed="rId3"/>
          <a:stretch>
            <a:fillRect/>
          </a:stretch>
        </p:blipFill>
        <p:spPr>
          <a:xfrm>
            <a:off x="679401" y="1214920"/>
            <a:ext cx="4591783" cy="3085532"/>
          </a:xfrm>
          <a:prstGeom prst="rect">
            <a:avLst/>
          </a:prstGeom>
        </p:spPr>
      </p:pic>
      <p:pic>
        <p:nvPicPr>
          <p:cNvPr id="7" name="Picture 6">
            <a:extLst>
              <a:ext uri="{FF2B5EF4-FFF2-40B4-BE49-F238E27FC236}">
                <a16:creationId xmlns:a16="http://schemas.microsoft.com/office/drawing/2014/main" id="{5C93EC07-9FFB-1C06-6B88-F142B38D1B91}"/>
              </a:ext>
            </a:extLst>
          </p:cNvPr>
          <p:cNvPicPr>
            <a:picLocks noChangeAspect="1"/>
          </p:cNvPicPr>
          <p:nvPr/>
        </p:nvPicPr>
        <p:blipFill>
          <a:blip r:embed="rId4"/>
          <a:stretch>
            <a:fillRect/>
          </a:stretch>
        </p:blipFill>
        <p:spPr>
          <a:xfrm>
            <a:off x="5421152" y="1397457"/>
            <a:ext cx="2682394" cy="2348585"/>
          </a:xfrm>
          <a:prstGeom prst="rect">
            <a:avLst/>
          </a:prstGeom>
        </p:spPr>
      </p:pic>
    </p:spTree>
    <p:extLst>
      <p:ext uri="{BB962C8B-B14F-4D97-AF65-F5344CB8AC3E}">
        <p14:creationId xmlns:p14="http://schemas.microsoft.com/office/powerpoint/2010/main" val="140041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43DF0-30CB-2265-26BB-24E75A3720A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954A523-4E55-3BEE-FE67-C4B5132A19C8}"/>
              </a:ext>
            </a:extLst>
          </p:cNvPr>
          <p:cNvSpPr>
            <a:spLocks noGrp="1"/>
          </p:cNvSpPr>
          <p:nvPr>
            <p:ph type="ctrTitle"/>
          </p:nvPr>
        </p:nvSpPr>
        <p:spPr>
          <a:xfrm>
            <a:off x="1143000" y="675520"/>
            <a:ext cx="6858000" cy="499348"/>
          </a:xfrm>
        </p:spPr>
        <p:txBody>
          <a:bodyPr>
            <a:noAutofit/>
          </a:bodyPr>
          <a:lstStyle/>
          <a:p>
            <a:r>
              <a:rPr lang="en-GB" sz="2000" dirty="0"/>
              <a:t>Example Fixed Decimal number</a:t>
            </a:r>
            <a:endParaRPr lang="en-NL" sz="2000" dirty="0"/>
          </a:p>
        </p:txBody>
      </p:sp>
      <p:pic>
        <p:nvPicPr>
          <p:cNvPr id="2" name="Picture 1">
            <a:extLst>
              <a:ext uri="{FF2B5EF4-FFF2-40B4-BE49-F238E27FC236}">
                <a16:creationId xmlns:a16="http://schemas.microsoft.com/office/drawing/2014/main" id="{9DB75233-D09F-F242-B795-81AA0A7D2FC6}"/>
              </a:ext>
            </a:extLst>
          </p:cNvPr>
          <p:cNvPicPr>
            <a:picLocks noChangeAspect="1"/>
          </p:cNvPicPr>
          <p:nvPr/>
        </p:nvPicPr>
        <p:blipFill>
          <a:blip r:embed="rId3"/>
          <a:stretch>
            <a:fillRect/>
          </a:stretch>
        </p:blipFill>
        <p:spPr>
          <a:xfrm>
            <a:off x="863755" y="1314672"/>
            <a:ext cx="3237228" cy="2780732"/>
          </a:xfrm>
          <a:prstGeom prst="rect">
            <a:avLst/>
          </a:prstGeom>
        </p:spPr>
      </p:pic>
      <p:pic>
        <p:nvPicPr>
          <p:cNvPr id="3" name="Picture 2">
            <a:extLst>
              <a:ext uri="{FF2B5EF4-FFF2-40B4-BE49-F238E27FC236}">
                <a16:creationId xmlns:a16="http://schemas.microsoft.com/office/drawing/2014/main" id="{D01161E2-2B2E-BFD8-6120-ADC554FD718E}"/>
              </a:ext>
            </a:extLst>
          </p:cNvPr>
          <p:cNvPicPr>
            <a:picLocks noChangeAspect="1"/>
          </p:cNvPicPr>
          <p:nvPr/>
        </p:nvPicPr>
        <p:blipFill>
          <a:blip r:embed="rId4"/>
          <a:stretch>
            <a:fillRect/>
          </a:stretch>
        </p:blipFill>
        <p:spPr>
          <a:xfrm>
            <a:off x="5418866" y="1435454"/>
            <a:ext cx="2274923" cy="2553347"/>
          </a:xfrm>
          <a:prstGeom prst="rect">
            <a:avLst/>
          </a:prstGeom>
        </p:spPr>
      </p:pic>
    </p:spTree>
    <p:extLst>
      <p:ext uri="{BB962C8B-B14F-4D97-AF65-F5344CB8AC3E}">
        <p14:creationId xmlns:p14="http://schemas.microsoft.com/office/powerpoint/2010/main" val="392074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F380-986A-11A4-B1FE-1AC77B0BC9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7CB481-E5E7-87B3-1F8B-7971A7CD1B9A}"/>
              </a:ext>
            </a:extLst>
          </p:cNvPr>
          <p:cNvSpPr>
            <a:spLocks noGrp="1"/>
          </p:cNvSpPr>
          <p:nvPr>
            <p:ph type="ctrTitle"/>
          </p:nvPr>
        </p:nvSpPr>
        <p:spPr>
          <a:xfrm>
            <a:off x="1143000" y="675520"/>
            <a:ext cx="6858000" cy="499348"/>
          </a:xfrm>
        </p:spPr>
        <p:txBody>
          <a:bodyPr>
            <a:noAutofit/>
          </a:bodyPr>
          <a:lstStyle/>
          <a:p>
            <a:r>
              <a:rPr lang="nl-NL" sz="2400" dirty="0"/>
              <a:t>Peter van den Bos</a:t>
            </a:r>
            <a:endParaRPr lang="en-NL" sz="2400" dirty="0"/>
          </a:p>
        </p:txBody>
      </p:sp>
      <p:sp>
        <p:nvSpPr>
          <p:cNvPr id="5" name="Subtitle 4">
            <a:extLst>
              <a:ext uri="{FF2B5EF4-FFF2-40B4-BE49-F238E27FC236}">
                <a16:creationId xmlns:a16="http://schemas.microsoft.com/office/drawing/2014/main" id="{63FE5432-9CF0-147C-E72F-53F7BD696F71}"/>
              </a:ext>
            </a:extLst>
          </p:cNvPr>
          <p:cNvSpPr>
            <a:spLocks noGrp="1"/>
          </p:cNvSpPr>
          <p:nvPr>
            <p:ph type="subTitle" idx="1"/>
          </p:nvPr>
        </p:nvSpPr>
        <p:spPr>
          <a:xfrm>
            <a:off x="1143000" y="1285701"/>
            <a:ext cx="6858000" cy="3502429"/>
          </a:xfrm>
        </p:spPr>
        <p:txBody>
          <a:bodyPr>
            <a:normAutofit fontScale="92500" lnSpcReduction="20000"/>
          </a:bodyPr>
          <a:lstStyle/>
          <a:p>
            <a:pPr algn="l"/>
            <a:r>
              <a:rPr lang="en-GB" sz="1600" b="1" dirty="0"/>
              <a:t>Data Modeling &amp; DAX Specialist</a:t>
            </a:r>
            <a:br>
              <a:rPr lang="en-GB" sz="1600" dirty="0"/>
            </a:br>
            <a:r>
              <a:rPr lang="en-GB" sz="1600" b="1" dirty="0"/>
              <a:t>Freelance Trainer &amp; Speaker</a:t>
            </a:r>
            <a:br>
              <a:rPr lang="en-GB" sz="1600" dirty="0"/>
            </a:br>
            <a:r>
              <a:rPr lang="en-GB" sz="1600" b="1" dirty="0"/>
              <a:t>Founder @ </a:t>
            </a:r>
            <a:r>
              <a:rPr lang="en-GB" sz="1600" b="1"/>
              <a:t>DutchBiGeek</a:t>
            </a:r>
            <a:endParaRPr lang="en-GB" sz="1600" b="1" dirty="0"/>
          </a:p>
          <a:p>
            <a:pPr algn="l"/>
            <a:endParaRPr lang="en-GB" sz="1400" b="1" dirty="0"/>
          </a:p>
          <a:p>
            <a:pPr algn="l"/>
            <a:r>
              <a:rPr lang="en-NL" sz="1400" dirty="0"/>
              <a:t>🌐 </a:t>
            </a:r>
            <a:r>
              <a:rPr lang="en-GB" sz="1400" dirty="0"/>
              <a:t>dutchbigeek.nl</a:t>
            </a:r>
          </a:p>
          <a:p>
            <a:pPr algn="l"/>
            <a:r>
              <a:rPr lang="nl-NL" sz="1400" dirty="0"/>
              <a:t>🔗 linkedin.com/in/petervandenbos</a:t>
            </a:r>
          </a:p>
          <a:p>
            <a:pPr algn="l"/>
            <a:r>
              <a:rPr lang="nl-NL" sz="1400" dirty="0"/>
              <a:t>🔗 github.com/</a:t>
            </a:r>
            <a:r>
              <a:rPr lang="nl-NL" sz="1400" dirty="0" err="1"/>
              <a:t>PetervandenBos</a:t>
            </a:r>
            <a:r>
              <a:rPr lang="nl-NL" sz="1400" dirty="0"/>
              <a:t>/</a:t>
            </a:r>
          </a:p>
          <a:p>
            <a:pPr algn="l"/>
            <a:r>
              <a:rPr lang="en-NL" sz="1400" dirty="0"/>
              <a:t>🗓️ </a:t>
            </a:r>
            <a:r>
              <a:rPr lang="en-GB" sz="1400" dirty="0"/>
              <a:t>sessionize.com/peter-van-den-bos</a:t>
            </a:r>
          </a:p>
          <a:p>
            <a:pPr algn="l"/>
            <a:r>
              <a:rPr lang="en-GB" sz="1400" dirty="0"/>
              <a:t>▶️ youtube.com/@DutchBIgeek</a:t>
            </a:r>
          </a:p>
          <a:p>
            <a:pPr algn="l"/>
            <a:r>
              <a:rPr lang="en-GB" sz="1400" dirty="0"/>
              <a:t>✉️ peter@dutchbigeek.nl</a:t>
            </a:r>
          </a:p>
          <a:p>
            <a:pPr algn="l"/>
            <a:endParaRPr lang="en-GB" sz="1400" dirty="0"/>
          </a:p>
          <a:p>
            <a:pPr algn="l"/>
            <a:endParaRPr lang="en-GB" sz="1400" dirty="0"/>
          </a:p>
          <a:p>
            <a:pPr algn="l"/>
            <a:r>
              <a:rPr lang="en-GB" sz="2100" dirty="0"/>
              <a:t>🧠 </a:t>
            </a:r>
            <a:r>
              <a:rPr lang="en-GB" sz="2100" b="1" dirty="0"/>
              <a:t>Geek by design</a:t>
            </a:r>
            <a:br>
              <a:rPr lang="en-GB" sz="2100" dirty="0"/>
            </a:br>
            <a:r>
              <a:rPr lang="en-GB" sz="2100" dirty="0"/>
              <a:t>⚡ </a:t>
            </a:r>
            <a:r>
              <a:rPr lang="en-GB" sz="2100" i="1" dirty="0"/>
              <a:t>Because performance isn’t optional</a:t>
            </a:r>
            <a:endParaRPr lang="nl-NL" sz="1400" dirty="0"/>
          </a:p>
          <a:p>
            <a:pPr algn="l"/>
            <a:endParaRPr lang="en-NL" dirty="0"/>
          </a:p>
        </p:txBody>
      </p:sp>
      <p:pic>
        <p:nvPicPr>
          <p:cNvPr id="6" name="Content Placeholder 4" descr="A person in a blue suit&#10;&#10;AI-generated content may be incorrect.">
            <a:extLst>
              <a:ext uri="{FF2B5EF4-FFF2-40B4-BE49-F238E27FC236}">
                <a16:creationId xmlns:a16="http://schemas.microsoft.com/office/drawing/2014/main" id="{B244A026-3AD2-27B6-8AAC-DE21CEAC4FAB}"/>
              </a:ext>
            </a:extLst>
          </p:cNvPr>
          <p:cNvPicPr>
            <a:picLocks noChangeAspect="1"/>
          </p:cNvPicPr>
          <p:nvPr/>
        </p:nvPicPr>
        <p:blipFill>
          <a:blip r:embed="rId3"/>
          <a:stretch>
            <a:fillRect/>
          </a:stretch>
        </p:blipFill>
        <p:spPr>
          <a:xfrm>
            <a:off x="5347570" y="1174868"/>
            <a:ext cx="2552305" cy="2552305"/>
          </a:xfrm>
          <a:prstGeom prst="rect">
            <a:avLst/>
          </a:prstGeom>
        </p:spPr>
      </p:pic>
      <p:pic>
        <p:nvPicPr>
          <p:cNvPr id="8" name="Picture 7">
            <a:extLst>
              <a:ext uri="{FF2B5EF4-FFF2-40B4-BE49-F238E27FC236}">
                <a16:creationId xmlns:a16="http://schemas.microsoft.com/office/drawing/2014/main" id="{38F338CF-2783-1984-EAAA-77D1D9B1C322}"/>
              </a:ext>
            </a:extLst>
          </p:cNvPr>
          <p:cNvPicPr>
            <a:picLocks noChangeAspect="1"/>
          </p:cNvPicPr>
          <p:nvPr/>
        </p:nvPicPr>
        <p:blipFill>
          <a:blip r:embed="rId4"/>
          <a:stretch>
            <a:fillRect/>
          </a:stretch>
        </p:blipFill>
        <p:spPr>
          <a:xfrm>
            <a:off x="1244125" y="2571750"/>
            <a:ext cx="215015" cy="205589"/>
          </a:xfrm>
          <a:prstGeom prst="rect">
            <a:avLst/>
          </a:prstGeom>
        </p:spPr>
      </p:pic>
    </p:spTree>
    <p:extLst>
      <p:ext uri="{BB962C8B-B14F-4D97-AF65-F5344CB8AC3E}">
        <p14:creationId xmlns:p14="http://schemas.microsoft.com/office/powerpoint/2010/main" val="2289341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F42C7-0C6D-F840-26E7-6038C9BE8A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D7A2DD7-D4F1-D6C1-91CD-E6F8F7D6A9C7}"/>
              </a:ext>
            </a:extLst>
          </p:cNvPr>
          <p:cNvSpPr>
            <a:spLocks noGrp="1"/>
          </p:cNvSpPr>
          <p:nvPr>
            <p:ph type="subTitle" idx="1"/>
          </p:nvPr>
        </p:nvSpPr>
        <p:spPr>
          <a:xfrm>
            <a:off x="1143000" y="1524002"/>
            <a:ext cx="6858000" cy="2759823"/>
          </a:xfrm>
        </p:spPr>
        <p:txBody>
          <a:bodyPr>
            <a:noAutofit/>
          </a:bodyPr>
          <a:lstStyle/>
          <a:p>
            <a:pPr marL="285750" indent="-285750" algn="l">
              <a:buFont typeface="Arial" panose="020B0604020202020204" pitchFamily="34" charset="0"/>
              <a:buChar char="•"/>
            </a:pPr>
            <a:r>
              <a:rPr lang="en-GB" sz="1400" dirty="0"/>
              <a:t>Load only necessary data to achieve optimal compression</a:t>
            </a:r>
          </a:p>
          <a:p>
            <a:pPr marL="285750" indent="-285750" algn="l">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dirty="0"/>
              <a:t>Reduce the number of columns per table:</a:t>
            </a:r>
          </a:p>
          <a:p>
            <a:pPr marL="552450" lvl="1" indent="-285750" algn="l">
              <a:buFont typeface="Arial" panose="020B0604020202020204" pitchFamily="34" charset="0"/>
              <a:buChar char="•"/>
            </a:pPr>
            <a:r>
              <a:rPr lang="en-GB" sz="1400" dirty="0"/>
              <a:t>Fewer columns lead to more effective compression</a:t>
            </a:r>
          </a:p>
          <a:p>
            <a:pPr marL="552450" lvl="1" indent="-285750" algn="l">
              <a:buFont typeface="Arial" panose="020B0604020202020204" pitchFamily="34" charset="0"/>
              <a:buChar char="•"/>
            </a:pPr>
            <a:r>
              <a:rPr lang="en-GB" sz="1400" dirty="0"/>
              <a:t>VertiPaq sort order technique: Stores columns with the lowest cardinality first for better compression</a:t>
            </a:r>
          </a:p>
          <a:p>
            <a:pPr marL="552450" lvl="1" indent="-285750" algn="l">
              <a:buFont typeface="Arial" panose="020B0604020202020204" pitchFamily="34" charset="0"/>
              <a:buChar char="•"/>
            </a:pPr>
            <a:r>
              <a:rPr lang="en-GB" sz="1400" dirty="0"/>
              <a:t>More columns, especially with higher cardinality, reduce compression efficiency</a:t>
            </a:r>
          </a:p>
          <a:p>
            <a:pPr marL="285750" indent="-285750" algn="l">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dirty="0"/>
              <a:t>Limit to around 15 columns per table to maintain an efficient model</a:t>
            </a:r>
          </a:p>
        </p:txBody>
      </p:sp>
      <p:sp>
        <p:nvSpPr>
          <p:cNvPr id="4" name="Title 1">
            <a:extLst>
              <a:ext uri="{FF2B5EF4-FFF2-40B4-BE49-F238E27FC236}">
                <a16:creationId xmlns:a16="http://schemas.microsoft.com/office/drawing/2014/main" id="{8DD0A778-4183-F41A-AEB3-4BAD69C71BBE}"/>
              </a:ext>
            </a:extLst>
          </p:cNvPr>
          <p:cNvSpPr>
            <a:spLocks noGrp="1"/>
          </p:cNvSpPr>
          <p:nvPr>
            <p:ph type="ctrTitle"/>
          </p:nvPr>
        </p:nvSpPr>
        <p:spPr>
          <a:xfrm>
            <a:off x="1143000" y="675520"/>
            <a:ext cx="6858000" cy="499348"/>
          </a:xfrm>
        </p:spPr>
        <p:txBody>
          <a:bodyPr>
            <a:noAutofit/>
          </a:bodyPr>
          <a:lstStyle/>
          <a:p>
            <a:r>
              <a:rPr lang="en-GB" sz="2000" dirty="0"/>
              <a:t>Optimizing Data Loading for Compression</a:t>
            </a:r>
            <a:endParaRPr lang="en-NL" sz="2000" dirty="0"/>
          </a:p>
        </p:txBody>
      </p:sp>
    </p:spTree>
    <p:extLst>
      <p:ext uri="{BB962C8B-B14F-4D97-AF65-F5344CB8AC3E}">
        <p14:creationId xmlns:p14="http://schemas.microsoft.com/office/powerpoint/2010/main" val="1980161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3284-6937-6364-A8F6-55E42A7CFAF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7F2EA84-F87D-0CED-832D-17145EC6C619}"/>
              </a:ext>
            </a:extLst>
          </p:cNvPr>
          <p:cNvSpPr>
            <a:spLocks noGrp="1"/>
          </p:cNvSpPr>
          <p:nvPr>
            <p:ph type="subTitle" idx="1"/>
          </p:nvPr>
        </p:nvSpPr>
        <p:spPr>
          <a:xfrm>
            <a:off x="1143000" y="1524002"/>
            <a:ext cx="6858000" cy="2759823"/>
          </a:xfrm>
        </p:spPr>
        <p:txBody>
          <a:bodyPr>
            <a:noAutofit/>
          </a:bodyPr>
          <a:lstStyle/>
          <a:p>
            <a:pPr marL="285750" indent="-285750" algn="l">
              <a:buFont typeface="Arial" panose="020B0604020202020204" pitchFamily="34" charset="0"/>
              <a:buChar char="•"/>
            </a:pPr>
            <a:r>
              <a:rPr lang="en-GB" sz="1400" dirty="0"/>
              <a:t>Calculated columns are useful during development:</a:t>
            </a:r>
          </a:p>
          <a:p>
            <a:pPr marL="552450" lvl="1" indent="-285750" algn="l">
              <a:buFont typeface="Arial" panose="020B0604020202020204" pitchFamily="34" charset="0"/>
              <a:buChar char="•"/>
            </a:pPr>
            <a:r>
              <a:rPr lang="en-GB" sz="1400" dirty="0"/>
              <a:t>Allow for quick testing and validation without modifying data sources</a:t>
            </a:r>
          </a:p>
          <a:p>
            <a:pPr marL="552450" lvl="1" indent="-285750" algn="l">
              <a:buFont typeface="Arial" panose="020B0604020202020204" pitchFamily="34" charset="0"/>
              <a:buChar char="•"/>
            </a:pPr>
            <a:r>
              <a:rPr lang="en-GB" sz="1400" dirty="0"/>
              <a:t>Provide flexibility and speed up development</a:t>
            </a:r>
          </a:p>
          <a:p>
            <a:pPr marL="285750" indent="-285750" algn="l">
              <a:buFont typeface="Arial" panose="020B0604020202020204" pitchFamily="34" charset="0"/>
              <a:buChar char="•"/>
            </a:pPr>
            <a:endParaRPr lang="en-GB" sz="1400" dirty="0"/>
          </a:p>
          <a:p>
            <a:pPr marL="285750" indent="-285750" algn="l">
              <a:buFont typeface="Arial" panose="020B0604020202020204" pitchFamily="34" charset="0"/>
              <a:buChar char="•"/>
            </a:pPr>
            <a:r>
              <a:rPr lang="en-GB" sz="1400" dirty="0"/>
              <a:t>Limitations of calculated columns in production:</a:t>
            </a:r>
          </a:p>
          <a:p>
            <a:pPr marL="552450" lvl="1" indent="-285750" algn="l">
              <a:buFont typeface="Arial" panose="020B0604020202020204" pitchFamily="34" charset="0"/>
              <a:buChar char="•"/>
            </a:pPr>
            <a:r>
              <a:rPr lang="en-GB" sz="1400" dirty="0"/>
              <a:t>Added after model compression, not compressed efficiently</a:t>
            </a:r>
          </a:p>
          <a:p>
            <a:pPr marL="552450" lvl="1" indent="-285750" algn="l">
              <a:buFont typeface="Arial" panose="020B0604020202020204" pitchFamily="34" charset="0"/>
              <a:buChar char="•"/>
            </a:pPr>
            <a:r>
              <a:rPr lang="en-GB" sz="1400" dirty="0"/>
              <a:t>Increase memory usage and reduce performance</a:t>
            </a:r>
          </a:p>
          <a:p>
            <a:pPr marL="552450" lvl="1" indent="-285750" algn="l">
              <a:buFont typeface="Arial" panose="020B0604020202020204" pitchFamily="34" charset="0"/>
              <a:buChar char="•"/>
            </a:pPr>
            <a:r>
              <a:rPr lang="en-GB" sz="1400" dirty="0"/>
              <a:t>Can undo optimization efforts by increasing model size</a:t>
            </a:r>
          </a:p>
        </p:txBody>
      </p:sp>
      <p:sp>
        <p:nvSpPr>
          <p:cNvPr id="4" name="Title 1">
            <a:extLst>
              <a:ext uri="{FF2B5EF4-FFF2-40B4-BE49-F238E27FC236}">
                <a16:creationId xmlns:a16="http://schemas.microsoft.com/office/drawing/2014/main" id="{019618AF-8066-BCE7-1878-D9943E85F9D5}"/>
              </a:ext>
            </a:extLst>
          </p:cNvPr>
          <p:cNvSpPr>
            <a:spLocks noGrp="1"/>
          </p:cNvSpPr>
          <p:nvPr>
            <p:ph type="ctrTitle"/>
          </p:nvPr>
        </p:nvSpPr>
        <p:spPr>
          <a:xfrm>
            <a:off x="1143000" y="675520"/>
            <a:ext cx="6858000" cy="499348"/>
          </a:xfrm>
        </p:spPr>
        <p:txBody>
          <a:bodyPr>
            <a:noAutofit/>
          </a:bodyPr>
          <a:lstStyle/>
          <a:p>
            <a:r>
              <a:rPr lang="en-GB" sz="2000" dirty="0"/>
              <a:t>Calculated Columns: Pros and Cons</a:t>
            </a:r>
            <a:endParaRPr lang="en-NL" sz="2000" dirty="0"/>
          </a:p>
        </p:txBody>
      </p:sp>
    </p:spTree>
    <p:extLst>
      <p:ext uri="{BB962C8B-B14F-4D97-AF65-F5344CB8AC3E}">
        <p14:creationId xmlns:p14="http://schemas.microsoft.com/office/powerpoint/2010/main" val="62695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22438-708B-8931-4F0E-1AB1806422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A479B6-7A54-CBF0-B298-271B7801071F}"/>
              </a:ext>
            </a:extLst>
          </p:cNvPr>
          <p:cNvSpPr>
            <a:spLocks noGrp="1"/>
          </p:cNvSpPr>
          <p:nvPr>
            <p:ph type="subTitle" idx="1"/>
          </p:nvPr>
        </p:nvSpPr>
        <p:spPr>
          <a:xfrm>
            <a:off x="1143000" y="1524002"/>
            <a:ext cx="6858000" cy="2759823"/>
          </a:xfrm>
        </p:spPr>
        <p:txBody>
          <a:bodyPr>
            <a:noAutofit/>
          </a:bodyPr>
          <a:lstStyle/>
          <a:p>
            <a:pPr marL="342900" indent="-342900" algn="l">
              <a:buFont typeface="Arial" panose="020B0604020202020204" pitchFamily="34" charset="0"/>
              <a:buChar char="•"/>
            </a:pPr>
            <a:r>
              <a:rPr lang="en-GB" sz="1400" dirty="0"/>
              <a:t>Always use a star schema, or a snowflake schema if necessary.  </a:t>
            </a:r>
          </a:p>
          <a:p>
            <a:pPr marL="342900" indent="-342900" algn="l">
              <a:buFont typeface="Arial" panose="020B0604020202020204" pitchFamily="34" charset="0"/>
              <a:buChar char="•"/>
            </a:pPr>
            <a:r>
              <a:rPr lang="en-GB" sz="1400" dirty="0"/>
              <a:t>A fact table contains values for calculations.  </a:t>
            </a:r>
          </a:p>
          <a:p>
            <a:pPr marL="342900" indent="-342900" algn="l">
              <a:buFont typeface="Arial" panose="020B0604020202020204" pitchFamily="34" charset="0"/>
              <a:buChar char="•"/>
            </a:pPr>
            <a:r>
              <a:rPr lang="en-GB" sz="1400" dirty="0"/>
              <a:t>A dimension table contains values for filtering.  </a:t>
            </a:r>
          </a:p>
          <a:p>
            <a:pPr marL="342900" indent="-342900" algn="l">
              <a:buFont typeface="Arial" panose="020B0604020202020204" pitchFamily="34" charset="0"/>
              <a:buChar char="•"/>
            </a:pPr>
            <a:r>
              <a:rPr lang="en-GB" sz="1400" dirty="0"/>
              <a:t>Avoid using bidirectional relationships.  </a:t>
            </a:r>
          </a:p>
          <a:p>
            <a:pPr marL="342900" indent="-342900" algn="l">
              <a:buFont typeface="Arial" panose="020B0604020202020204" pitchFamily="34" charset="0"/>
              <a:buChar char="•"/>
            </a:pPr>
            <a:r>
              <a:rPr lang="en-GB" sz="1400" dirty="0"/>
              <a:t>Include only the data you actually use.  </a:t>
            </a:r>
          </a:p>
          <a:p>
            <a:pPr marL="342900" indent="-342900" algn="l">
              <a:buFont typeface="Arial" panose="020B0604020202020204" pitchFamily="34" charset="0"/>
              <a:buChar char="•"/>
            </a:pPr>
            <a:r>
              <a:rPr lang="en-GB" sz="1400" dirty="0"/>
              <a:t>Determine the level of detail for your tables in advance.</a:t>
            </a:r>
          </a:p>
          <a:p>
            <a:pPr marL="342900" indent="-342900" algn="l">
              <a:buFont typeface="Arial" panose="020B0604020202020204" pitchFamily="34" charset="0"/>
              <a:buChar char="•"/>
            </a:pPr>
            <a:r>
              <a:rPr lang="en-GB" sz="1400" dirty="0"/>
              <a:t>Choose the right data type for each column </a:t>
            </a:r>
            <a:endParaRPr lang="nl-NL" sz="1400" dirty="0"/>
          </a:p>
        </p:txBody>
      </p:sp>
      <p:sp>
        <p:nvSpPr>
          <p:cNvPr id="4" name="Title 1">
            <a:extLst>
              <a:ext uri="{FF2B5EF4-FFF2-40B4-BE49-F238E27FC236}">
                <a16:creationId xmlns:a16="http://schemas.microsoft.com/office/drawing/2014/main" id="{C4F4B2E5-5D30-9C6C-B157-B4545E8CDF1A}"/>
              </a:ext>
            </a:extLst>
          </p:cNvPr>
          <p:cNvSpPr>
            <a:spLocks noGrp="1"/>
          </p:cNvSpPr>
          <p:nvPr>
            <p:ph type="ctrTitle"/>
          </p:nvPr>
        </p:nvSpPr>
        <p:spPr>
          <a:xfrm>
            <a:off x="1143000" y="675520"/>
            <a:ext cx="6858000" cy="499348"/>
          </a:xfrm>
        </p:spPr>
        <p:txBody>
          <a:bodyPr>
            <a:noAutofit/>
          </a:bodyPr>
          <a:lstStyle/>
          <a:p>
            <a:r>
              <a:rPr lang="nl-NL" sz="2000" dirty="0"/>
              <a:t>Best practices</a:t>
            </a:r>
            <a:endParaRPr lang="en-NL" sz="2000" dirty="0"/>
          </a:p>
        </p:txBody>
      </p:sp>
    </p:spTree>
    <p:extLst>
      <p:ext uri="{BB962C8B-B14F-4D97-AF65-F5344CB8AC3E}">
        <p14:creationId xmlns:p14="http://schemas.microsoft.com/office/powerpoint/2010/main" val="270436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9D78-3AED-E87D-0F05-4B14CC66518E}"/>
              </a:ext>
            </a:extLst>
          </p:cNvPr>
          <p:cNvSpPr>
            <a:spLocks noGrp="1"/>
          </p:cNvSpPr>
          <p:nvPr>
            <p:ph type="ctrTitle"/>
          </p:nvPr>
        </p:nvSpPr>
        <p:spPr>
          <a:xfrm>
            <a:off x="591828" y="509036"/>
            <a:ext cx="5147441" cy="1480537"/>
          </a:xfrm>
        </p:spPr>
        <p:txBody>
          <a:bodyPr>
            <a:noAutofit/>
          </a:bodyPr>
          <a:lstStyle/>
          <a:p>
            <a:r>
              <a:rPr lang="nl-NL" sz="3200" dirty="0" err="1"/>
              <a:t>If</a:t>
            </a:r>
            <a:r>
              <a:rPr lang="nl-NL" sz="3200" dirty="0"/>
              <a:t> </a:t>
            </a:r>
            <a:r>
              <a:rPr lang="nl-NL" sz="3200" dirty="0" err="1"/>
              <a:t>you</a:t>
            </a:r>
            <a:r>
              <a:rPr lang="nl-NL" sz="3200" dirty="0"/>
              <a:t> have </a:t>
            </a:r>
            <a:r>
              <a:rPr lang="nl-NL" sz="3200" dirty="0" err="1"/>
              <a:t>questions</a:t>
            </a:r>
            <a:r>
              <a:rPr lang="nl-NL" sz="3200" dirty="0"/>
              <a:t> or </a:t>
            </a:r>
            <a:r>
              <a:rPr lang="nl-NL" sz="3200" dirty="0" err="1"/>
              <a:t>insights</a:t>
            </a:r>
            <a:r>
              <a:rPr lang="nl-NL" sz="3200" dirty="0"/>
              <a:t>, </a:t>
            </a:r>
            <a:r>
              <a:rPr lang="nl-NL" sz="3200" dirty="0" err="1"/>
              <a:t>please</a:t>
            </a:r>
            <a:r>
              <a:rPr lang="nl-NL" sz="3200" dirty="0"/>
              <a:t> contact me !</a:t>
            </a:r>
            <a:endParaRPr lang="en-GB" sz="3200" dirty="0"/>
          </a:p>
        </p:txBody>
      </p:sp>
      <p:pic>
        <p:nvPicPr>
          <p:cNvPr id="5" name="Picture 4">
            <a:extLst>
              <a:ext uri="{FF2B5EF4-FFF2-40B4-BE49-F238E27FC236}">
                <a16:creationId xmlns:a16="http://schemas.microsoft.com/office/drawing/2014/main" id="{B8818EAB-EE24-9D71-5667-2A7A926F30C6}"/>
              </a:ext>
            </a:extLst>
          </p:cNvPr>
          <p:cNvPicPr>
            <a:picLocks noChangeAspect="1"/>
          </p:cNvPicPr>
          <p:nvPr/>
        </p:nvPicPr>
        <p:blipFill>
          <a:blip r:embed="rId3"/>
          <a:stretch>
            <a:fillRect/>
          </a:stretch>
        </p:blipFill>
        <p:spPr>
          <a:xfrm>
            <a:off x="2015702" y="1620213"/>
            <a:ext cx="2940201" cy="2933851"/>
          </a:xfrm>
          <a:prstGeom prst="rect">
            <a:avLst/>
          </a:prstGeom>
        </p:spPr>
      </p:pic>
    </p:spTree>
    <p:extLst>
      <p:ext uri="{BB962C8B-B14F-4D97-AF65-F5344CB8AC3E}">
        <p14:creationId xmlns:p14="http://schemas.microsoft.com/office/powerpoint/2010/main" val="137208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ACCE65-664F-0BA4-75D3-467B6720FD3F}"/>
              </a:ext>
            </a:extLst>
          </p:cNvPr>
          <p:cNvSpPr>
            <a:spLocks noGrp="1"/>
          </p:cNvSpPr>
          <p:nvPr>
            <p:ph type="subTitle" idx="1"/>
          </p:nvPr>
        </p:nvSpPr>
        <p:spPr>
          <a:xfrm>
            <a:off x="1143000" y="1524002"/>
            <a:ext cx="6858000" cy="2524645"/>
          </a:xfrm>
        </p:spPr>
        <p:txBody>
          <a:bodyPr>
            <a:noAutofit/>
          </a:bodyPr>
          <a:lstStyle/>
          <a:p>
            <a:pPr marL="342900" indent="-342900" algn="l">
              <a:buFont typeface="Arial" panose="020B0604020202020204" pitchFamily="34" charset="0"/>
              <a:buChar char="•"/>
            </a:pPr>
            <a:r>
              <a:rPr lang="en-GB" sz="1400" dirty="0"/>
              <a:t>The data model is the foundation of Power BI.</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A well-designed data model improves performance and speeds up queries.</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80% of performance issues are related to the data model.</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A better data model makes DAX queries easier and more efficient.</a:t>
            </a:r>
          </a:p>
          <a:p>
            <a:pPr marL="342900" indent="-342900" algn="l">
              <a:buFont typeface="Arial" panose="020B0604020202020204" pitchFamily="34" charset="0"/>
              <a:buChar char="•"/>
            </a:pPr>
            <a:endParaRPr lang="en-GB" sz="1400" dirty="0"/>
          </a:p>
          <a:p>
            <a:pPr marL="342900" indent="-342900" algn="l">
              <a:buFont typeface="Arial" panose="020B0604020202020204" pitchFamily="34" charset="0"/>
              <a:buChar char="•"/>
            </a:pPr>
            <a:r>
              <a:rPr lang="en-GB" sz="1400" dirty="0"/>
              <a:t>Reduces data redundancy and minimizes errors.</a:t>
            </a:r>
            <a:endParaRPr lang="nl-NL" sz="1400" dirty="0"/>
          </a:p>
        </p:txBody>
      </p:sp>
      <p:sp>
        <p:nvSpPr>
          <p:cNvPr id="4" name="Title 1">
            <a:extLst>
              <a:ext uri="{FF2B5EF4-FFF2-40B4-BE49-F238E27FC236}">
                <a16:creationId xmlns:a16="http://schemas.microsoft.com/office/drawing/2014/main" id="{B3486E0E-51BC-C687-ED78-9EA341136509}"/>
              </a:ext>
            </a:extLst>
          </p:cNvPr>
          <p:cNvSpPr>
            <a:spLocks noGrp="1"/>
          </p:cNvSpPr>
          <p:nvPr>
            <p:ph type="ctrTitle"/>
          </p:nvPr>
        </p:nvSpPr>
        <p:spPr>
          <a:xfrm>
            <a:off x="1143000" y="675520"/>
            <a:ext cx="6858000" cy="499348"/>
          </a:xfrm>
        </p:spPr>
        <p:txBody>
          <a:bodyPr>
            <a:noAutofit/>
          </a:bodyPr>
          <a:lstStyle/>
          <a:p>
            <a:r>
              <a:rPr lang="en-GB" sz="2400" dirty="0"/>
              <a:t>Why is the Data Model Important?</a:t>
            </a:r>
            <a:endParaRPr lang="en-NL" sz="2400" dirty="0"/>
          </a:p>
        </p:txBody>
      </p:sp>
    </p:spTree>
    <p:extLst>
      <p:ext uri="{BB962C8B-B14F-4D97-AF65-F5344CB8AC3E}">
        <p14:creationId xmlns:p14="http://schemas.microsoft.com/office/powerpoint/2010/main" val="2258574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BC72E-E2FC-D148-A12F-D7EEEA65175C}"/>
            </a:ext>
          </a:extLst>
        </p:cNvPr>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7191765-098C-A39D-9D58-7122550C2D83}"/>
              </a:ext>
            </a:extLst>
          </p:cNvPr>
          <p:cNvPicPr>
            <a:picLocks noChangeAspect="1"/>
          </p:cNvPicPr>
          <p:nvPr/>
        </p:nvPicPr>
        <p:blipFill>
          <a:blip r:embed="rId3"/>
          <a:stretch>
            <a:fillRect/>
          </a:stretch>
        </p:blipFill>
        <p:spPr>
          <a:xfrm>
            <a:off x="1315245" y="1396538"/>
            <a:ext cx="2011830" cy="2857543"/>
          </a:xfrm>
          <a:prstGeom prst="rect">
            <a:avLst/>
          </a:prstGeom>
        </p:spPr>
      </p:pic>
      <p:pic>
        <p:nvPicPr>
          <p:cNvPr id="6" name="Picture 5" descr="Graphical user interface, text, application, Word&#10;&#10;Description automatically generated">
            <a:extLst>
              <a:ext uri="{FF2B5EF4-FFF2-40B4-BE49-F238E27FC236}">
                <a16:creationId xmlns:a16="http://schemas.microsoft.com/office/drawing/2014/main" id="{341AEA3F-147D-F3F9-E513-B417BE364E30}"/>
              </a:ext>
            </a:extLst>
          </p:cNvPr>
          <p:cNvPicPr>
            <a:picLocks noChangeAspect="1"/>
          </p:cNvPicPr>
          <p:nvPr/>
        </p:nvPicPr>
        <p:blipFill>
          <a:blip r:embed="rId4"/>
          <a:stretch>
            <a:fillRect/>
          </a:stretch>
        </p:blipFill>
        <p:spPr>
          <a:xfrm>
            <a:off x="3735569" y="1396538"/>
            <a:ext cx="3921182" cy="1206351"/>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4E9A2276-62B9-91BA-5640-805194C80AB8}"/>
              </a:ext>
            </a:extLst>
          </p:cNvPr>
          <p:cNvPicPr>
            <a:picLocks noChangeAspect="1"/>
          </p:cNvPicPr>
          <p:nvPr/>
        </p:nvPicPr>
        <p:blipFill>
          <a:blip r:embed="rId5"/>
          <a:stretch>
            <a:fillRect/>
          </a:stretch>
        </p:blipFill>
        <p:spPr>
          <a:xfrm>
            <a:off x="3786808" y="2880605"/>
            <a:ext cx="3921182" cy="1253032"/>
          </a:xfrm>
          <a:prstGeom prst="rect">
            <a:avLst/>
          </a:prstGeom>
        </p:spPr>
      </p:pic>
      <p:sp>
        <p:nvSpPr>
          <p:cNvPr id="8" name="Title 1">
            <a:extLst>
              <a:ext uri="{FF2B5EF4-FFF2-40B4-BE49-F238E27FC236}">
                <a16:creationId xmlns:a16="http://schemas.microsoft.com/office/drawing/2014/main" id="{97969145-DB7F-73CE-7C48-FB2E2F05C9BA}"/>
              </a:ext>
            </a:extLst>
          </p:cNvPr>
          <p:cNvSpPr>
            <a:spLocks noGrp="1"/>
          </p:cNvSpPr>
          <p:nvPr>
            <p:ph type="ctrTitle"/>
          </p:nvPr>
        </p:nvSpPr>
        <p:spPr>
          <a:xfrm>
            <a:off x="1143000" y="675520"/>
            <a:ext cx="6858000" cy="499348"/>
          </a:xfrm>
        </p:spPr>
        <p:txBody>
          <a:bodyPr>
            <a:noAutofit/>
          </a:bodyPr>
          <a:lstStyle/>
          <a:p>
            <a:r>
              <a:rPr lang="en-GB" sz="2400" dirty="0"/>
              <a:t>Example of Why the Data Model is Important.</a:t>
            </a:r>
            <a:endParaRPr lang="en-NL" sz="2400" dirty="0"/>
          </a:p>
        </p:txBody>
      </p:sp>
    </p:spTree>
    <p:extLst>
      <p:ext uri="{BB962C8B-B14F-4D97-AF65-F5344CB8AC3E}">
        <p14:creationId xmlns:p14="http://schemas.microsoft.com/office/powerpoint/2010/main" val="80868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A495-A718-016A-5E3C-B1C042C6788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2A215B4-316F-3F53-8C35-4209B095C9CD}"/>
              </a:ext>
            </a:extLst>
          </p:cNvPr>
          <p:cNvPicPr>
            <a:picLocks noChangeAspect="1"/>
          </p:cNvPicPr>
          <p:nvPr/>
        </p:nvPicPr>
        <p:blipFill>
          <a:blip r:embed="rId3"/>
          <a:stretch>
            <a:fillRect/>
          </a:stretch>
        </p:blipFill>
        <p:spPr>
          <a:xfrm>
            <a:off x="1515160" y="1251751"/>
            <a:ext cx="6113680" cy="2639998"/>
          </a:xfrm>
          <a:prstGeom prst="rect">
            <a:avLst/>
          </a:prstGeom>
        </p:spPr>
      </p:pic>
      <p:sp>
        <p:nvSpPr>
          <p:cNvPr id="4" name="Title 1">
            <a:extLst>
              <a:ext uri="{FF2B5EF4-FFF2-40B4-BE49-F238E27FC236}">
                <a16:creationId xmlns:a16="http://schemas.microsoft.com/office/drawing/2014/main" id="{2AF7CF52-89A8-90E2-38EA-C5B269FB3D3B}"/>
              </a:ext>
            </a:extLst>
          </p:cNvPr>
          <p:cNvSpPr>
            <a:spLocks noGrp="1"/>
          </p:cNvSpPr>
          <p:nvPr>
            <p:ph type="ctrTitle"/>
          </p:nvPr>
        </p:nvSpPr>
        <p:spPr>
          <a:xfrm>
            <a:off x="1143000" y="675520"/>
            <a:ext cx="6858000" cy="499348"/>
          </a:xfrm>
        </p:spPr>
        <p:txBody>
          <a:bodyPr>
            <a:noAutofit/>
          </a:bodyPr>
          <a:lstStyle/>
          <a:p>
            <a:r>
              <a:rPr lang="en-GB" sz="2400" dirty="0"/>
              <a:t>Example of Why the Data Model is Important.</a:t>
            </a:r>
            <a:endParaRPr lang="en-NL" sz="2400" dirty="0"/>
          </a:p>
        </p:txBody>
      </p:sp>
    </p:spTree>
    <p:extLst>
      <p:ext uri="{BB962C8B-B14F-4D97-AF65-F5344CB8AC3E}">
        <p14:creationId xmlns:p14="http://schemas.microsoft.com/office/powerpoint/2010/main" val="3681501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A6647-08C8-FF49-8D25-8D316C52884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13446D-25BB-9AFF-F959-953FD9FA4C23}"/>
              </a:ext>
            </a:extLst>
          </p:cNvPr>
          <p:cNvSpPr>
            <a:spLocks noGrp="1"/>
          </p:cNvSpPr>
          <p:nvPr>
            <p:ph type="ctrTitle"/>
          </p:nvPr>
        </p:nvSpPr>
        <p:spPr>
          <a:xfrm>
            <a:off x="1143000" y="675520"/>
            <a:ext cx="6858000" cy="499348"/>
          </a:xfrm>
        </p:spPr>
        <p:txBody>
          <a:bodyPr>
            <a:noAutofit/>
          </a:bodyPr>
          <a:lstStyle/>
          <a:p>
            <a:r>
              <a:rPr lang="en-GB" sz="2400" dirty="0"/>
              <a:t>VertiPaq Compression</a:t>
            </a:r>
            <a:endParaRPr lang="en-NL" sz="2400" dirty="0"/>
          </a:p>
        </p:txBody>
      </p:sp>
      <p:pic>
        <p:nvPicPr>
          <p:cNvPr id="3" name="Picture 2">
            <a:extLst>
              <a:ext uri="{FF2B5EF4-FFF2-40B4-BE49-F238E27FC236}">
                <a16:creationId xmlns:a16="http://schemas.microsoft.com/office/drawing/2014/main" id="{6B16CBB9-C0B6-D538-CF8B-EB5D46BEEFCC}"/>
              </a:ext>
            </a:extLst>
          </p:cNvPr>
          <p:cNvPicPr>
            <a:picLocks noChangeAspect="1"/>
          </p:cNvPicPr>
          <p:nvPr/>
        </p:nvPicPr>
        <p:blipFill>
          <a:blip r:embed="rId3"/>
          <a:stretch>
            <a:fillRect/>
          </a:stretch>
        </p:blipFill>
        <p:spPr>
          <a:xfrm>
            <a:off x="2512090" y="1174868"/>
            <a:ext cx="4119820" cy="2929650"/>
          </a:xfrm>
          <a:prstGeom prst="rect">
            <a:avLst/>
          </a:prstGeom>
        </p:spPr>
      </p:pic>
    </p:spTree>
    <p:extLst>
      <p:ext uri="{BB962C8B-B14F-4D97-AF65-F5344CB8AC3E}">
        <p14:creationId xmlns:p14="http://schemas.microsoft.com/office/powerpoint/2010/main" val="26897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F784D-B249-530F-68B4-B2698AD96B0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1BF5F6-E68D-D3B4-9A75-0B3B3F2FFFA2}"/>
              </a:ext>
            </a:extLst>
          </p:cNvPr>
          <p:cNvSpPr>
            <a:spLocks noGrp="1"/>
          </p:cNvSpPr>
          <p:nvPr>
            <p:ph type="subTitle" idx="1"/>
          </p:nvPr>
        </p:nvSpPr>
        <p:spPr>
          <a:xfrm>
            <a:off x="1143000" y="1524002"/>
            <a:ext cx="3622964" cy="2524645"/>
          </a:xfrm>
        </p:spPr>
        <p:txBody>
          <a:bodyPr>
            <a:noAutofit/>
          </a:bodyPr>
          <a:lstStyle/>
          <a:p>
            <a:pPr marL="342900" lvl="0" indent="-342900" algn="l" fontAlgn="base">
              <a:buFont typeface="Arial" panose="020B0604020202020204" pitchFamily="34" charset="0"/>
              <a:buChar char="•"/>
            </a:pPr>
            <a:r>
              <a:rPr lang="en-NL" altLang="en-NL" sz="1400" dirty="0"/>
              <a:t>Replaces unique text values with numeric keys</a:t>
            </a:r>
            <a:endParaRPr lang="en-GB" altLang="en-NL" sz="1400" dirty="0"/>
          </a:p>
          <a:p>
            <a:pPr marL="342900" lvl="0" indent="-342900" algn="l" fontAlgn="base">
              <a:buFont typeface="Arial" panose="020B0604020202020204" pitchFamily="34" charset="0"/>
              <a:buChar char="•"/>
            </a:pPr>
            <a:endParaRPr lang="en-NL" altLang="en-NL" sz="1400" dirty="0"/>
          </a:p>
          <a:p>
            <a:pPr marL="342900" lvl="0" indent="-342900" algn="l" fontAlgn="base">
              <a:buFont typeface="Arial" panose="020B0604020202020204" pitchFamily="34" charset="0"/>
              <a:buChar char="•"/>
            </a:pPr>
            <a:r>
              <a:rPr lang="en-NL" altLang="en-NL" sz="1400" dirty="0"/>
              <a:t>Saves memory: text → integer</a:t>
            </a:r>
          </a:p>
          <a:p>
            <a:pPr marL="342900" lvl="0" indent="-342900" algn="l" fontAlgn="base">
              <a:buFont typeface="Arial" panose="020B0604020202020204" pitchFamily="34" charset="0"/>
              <a:buChar char="•"/>
            </a:pPr>
            <a:endParaRPr lang="en-GB" altLang="en-NL" sz="1400" dirty="0"/>
          </a:p>
          <a:p>
            <a:pPr marL="342900" lvl="0" indent="-342900" algn="l" fontAlgn="base">
              <a:buFont typeface="Arial" panose="020B0604020202020204" pitchFamily="34" charset="0"/>
              <a:buChar char="•"/>
            </a:pPr>
            <a:r>
              <a:rPr lang="en-NL" altLang="en-NL" sz="1400" dirty="0"/>
              <a:t>Values stored once in a dictionary, referenced via keys</a:t>
            </a:r>
          </a:p>
          <a:p>
            <a:pPr marL="342900" lvl="0" indent="-342900" algn="l" fontAlgn="base">
              <a:buFont typeface="Arial" panose="020B0604020202020204" pitchFamily="34" charset="0"/>
              <a:buChar char="•"/>
            </a:pPr>
            <a:endParaRPr lang="en-GB" altLang="en-NL" sz="1400" dirty="0"/>
          </a:p>
          <a:p>
            <a:pPr marL="342900" lvl="0" indent="-342900" algn="l" fontAlgn="base">
              <a:buFont typeface="Arial" panose="020B0604020202020204" pitchFamily="34" charset="0"/>
              <a:buChar char="•"/>
            </a:pPr>
            <a:r>
              <a:rPr lang="en-NL" altLang="en-NL" sz="1400" dirty="0"/>
              <a:t>Especially effective for low-cardinality columns</a:t>
            </a:r>
          </a:p>
        </p:txBody>
      </p:sp>
      <p:sp>
        <p:nvSpPr>
          <p:cNvPr id="4" name="Title 1">
            <a:extLst>
              <a:ext uri="{FF2B5EF4-FFF2-40B4-BE49-F238E27FC236}">
                <a16:creationId xmlns:a16="http://schemas.microsoft.com/office/drawing/2014/main" id="{7526E781-CB22-5C49-E317-F6B599A093C7}"/>
              </a:ext>
            </a:extLst>
          </p:cNvPr>
          <p:cNvSpPr>
            <a:spLocks noGrp="1"/>
          </p:cNvSpPr>
          <p:nvPr>
            <p:ph type="ctrTitle"/>
          </p:nvPr>
        </p:nvSpPr>
        <p:spPr>
          <a:xfrm>
            <a:off x="1143000" y="675520"/>
            <a:ext cx="6858000" cy="499348"/>
          </a:xfrm>
        </p:spPr>
        <p:txBody>
          <a:bodyPr>
            <a:noAutofit/>
          </a:bodyPr>
          <a:lstStyle/>
          <a:p>
            <a:r>
              <a:rPr lang="en-GB" sz="2400" dirty="0"/>
              <a:t>Dictionary Encoding</a:t>
            </a:r>
            <a:endParaRPr lang="en-NL" sz="2400" dirty="0"/>
          </a:p>
        </p:txBody>
      </p:sp>
      <p:pic>
        <p:nvPicPr>
          <p:cNvPr id="2" name="Content Placeholder 10">
            <a:extLst>
              <a:ext uri="{FF2B5EF4-FFF2-40B4-BE49-F238E27FC236}">
                <a16:creationId xmlns:a16="http://schemas.microsoft.com/office/drawing/2014/main" id="{59DFD885-B7AD-2842-6C7C-540C9ACE4316}"/>
              </a:ext>
            </a:extLst>
          </p:cNvPr>
          <p:cNvPicPr>
            <a:picLocks noChangeAspect="1"/>
          </p:cNvPicPr>
          <p:nvPr/>
        </p:nvPicPr>
        <p:blipFill>
          <a:blip r:embed="rId3"/>
          <a:stretch>
            <a:fillRect/>
          </a:stretch>
        </p:blipFill>
        <p:spPr>
          <a:xfrm>
            <a:off x="4765964" y="1647966"/>
            <a:ext cx="3471589" cy="2276716"/>
          </a:xfrm>
          <a:prstGeom prst="rect">
            <a:avLst/>
          </a:prstGeom>
        </p:spPr>
      </p:pic>
    </p:spTree>
    <p:extLst>
      <p:ext uri="{BB962C8B-B14F-4D97-AF65-F5344CB8AC3E}">
        <p14:creationId xmlns:p14="http://schemas.microsoft.com/office/powerpoint/2010/main" val="209187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13FE-A2F2-A88B-B4AA-C264DF6AE96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1A83C43-7C8F-59F7-12F4-E7DE37CF59E9}"/>
              </a:ext>
            </a:extLst>
          </p:cNvPr>
          <p:cNvSpPr>
            <a:spLocks noGrp="1"/>
          </p:cNvSpPr>
          <p:nvPr>
            <p:ph type="subTitle" idx="1"/>
          </p:nvPr>
        </p:nvSpPr>
        <p:spPr>
          <a:xfrm>
            <a:off x="1143000" y="1524002"/>
            <a:ext cx="3622964" cy="2524645"/>
          </a:xfrm>
        </p:spPr>
        <p:txBody>
          <a:bodyPr>
            <a:noAutofit/>
          </a:bodyPr>
          <a:lstStyle/>
          <a:p>
            <a:pPr marL="342900" indent="-342900" algn="l" fontAlgn="base">
              <a:buFont typeface="Arial" panose="020B0604020202020204" pitchFamily="34" charset="0"/>
              <a:buChar char="•"/>
            </a:pPr>
            <a:r>
              <a:rPr lang="en-NL" altLang="en-NL" sz="1400" dirty="0"/>
              <a:t>Compresses consecutive repetitions of the same value</a:t>
            </a:r>
            <a:endParaRPr lang="en-GB" altLang="en-NL" sz="1400" dirty="0"/>
          </a:p>
          <a:p>
            <a:pPr marL="342900" indent="-342900" algn="l" fontAlgn="base">
              <a:buFont typeface="Arial" panose="020B0604020202020204" pitchFamily="34" charset="0"/>
              <a:buChar char="•"/>
            </a:pPr>
            <a:endParaRPr lang="en-NL" altLang="en-NL" sz="1400" dirty="0"/>
          </a:p>
          <a:p>
            <a:pPr marL="342900" indent="-342900" algn="l" fontAlgn="base">
              <a:buFont typeface="Arial" panose="020B0604020202020204" pitchFamily="34" charset="0"/>
              <a:buChar char="•"/>
            </a:pPr>
            <a:r>
              <a:rPr lang="en-NL" altLang="en-NL" sz="1400" dirty="0"/>
              <a:t>Stores as (value + count)</a:t>
            </a:r>
          </a:p>
          <a:p>
            <a:pPr marL="342900" indent="-342900" algn="l" fontAlgn="base">
              <a:buFont typeface="Arial" panose="020B0604020202020204" pitchFamily="34" charset="0"/>
              <a:buChar char="•"/>
            </a:pPr>
            <a:endParaRPr lang="en-GB" altLang="en-NL" sz="1400" dirty="0"/>
          </a:p>
          <a:p>
            <a:pPr marL="342900" indent="-342900" algn="l" fontAlgn="base">
              <a:buFont typeface="Arial" panose="020B0604020202020204" pitchFamily="34" charset="0"/>
              <a:buChar char="•"/>
            </a:pPr>
            <a:r>
              <a:rPr lang="en-NL" altLang="en-NL" sz="1400" dirty="0"/>
              <a:t>Only works well when the column is sorted</a:t>
            </a:r>
          </a:p>
          <a:p>
            <a:pPr marL="342900" indent="-342900" algn="l" fontAlgn="base">
              <a:buFont typeface="Arial" panose="020B0604020202020204" pitchFamily="34" charset="0"/>
              <a:buChar char="•"/>
            </a:pPr>
            <a:endParaRPr lang="en-GB" altLang="en-NL" sz="1400" dirty="0"/>
          </a:p>
          <a:p>
            <a:pPr marL="342900" indent="-342900" algn="l" fontAlgn="base">
              <a:buFont typeface="Arial" panose="020B0604020202020204" pitchFamily="34" charset="0"/>
              <a:buChar char="•"/>
            </a:pPr>
            <a:r>
              <a:rPr lang="en-NL" altLang="en-NL" sz="1400" dirty="0"/>
              <a:t>Applied only if it actually saves memory</a:t>
            </a:r>
          </a:p>
        </p:txBody>
      </p:sp>
      <p:sp>
        <p:nvSpPr>
          <p:cNvPr id="4" name="Title 1">
            <a:extLst>
              <a:ext uri="{FF2B5EF4-FFF2-40B4-BE49-F238E27FC236}">
                <a16:creationId xmlns:a16="http://schemas.microsoft.com/office/drawing/2014/main" id="{86B5A2A1-4FFF-6D37-6A6B-EC91EF85E195}"/>
              </a:ext>
            </a:extLst>
          </p:cNvPr>
          <p:cNvSpPr>
            <a:spLocks noGrp="1"/>
          </p:cNvSpPr>
          <p:nvPr>
            <p:ph type="ctrTitle"/>
          </p:nvPr>
        </p:nvSpPr>
        <p:spPr>
          <a:xfrm>
            <a:off x="1143000" y="675520"/>
            <a:ext cx="6858000" cy="499348"/>
          </a:xfrm>
        </p:spPr>
        <p:txBody>
          <a:bodyPr>
            <a:noAutofit/>
          </a:bodyPr>
          <a:lstStyle/>
          <a:p>
            <a:r>
              <a:rPr lang="en-GB" sz="2400" dirty="0"/>
              <a:t>Run-Length Encoding (RLE)</a:t>
            </a:r>
            <a:endParaRPr lang="en-NL" sz="2400" dirty="0"/>
          </a:p>
        </p:txBody>
      </p:sp>
      <p:pic>
        <p:nvPicPr>
          <p:cNvPr id="5" name="Content Placeholder 4">
            <a:extLst>
              <a:ext uri="{FF2B5EF4-FFF2-40B4-BE49-F238E27FC236}">
                <a16:creationId xmlns:a16="http://schemas.microsoft.com/office/drawing/2014/main" id="{CDAFC15E-2922-15F4-4727-89C6AFA00587}"/>
              </a:ext>
            </a:extLst>
          </p:cNvPr>
          <p:cNvPicPr>
            <a:picLocks noChangeAspect="1"/>
          </p:cNvPicPr>
          <p:nvPr/>
        </p:nvPicPr>
        <p:blipFill>
          <a:blip r:embed="rId3"/>
          <a:stretch>
            <a:fillRect/>
          </a:stretch>
        </p:blipFill>
        <p:spPr>
          <a:xfrm>
            <a:off x="4765964" y="1690602"/>
            <a:ext cx="3499416" cy="1762296"/>
          </a:xfrm>
          <a:prstGeom prst="rect">
            <a:avLst/>
          </a:prstGeom>
        </p:spPr>
      </p:pic>
    </p:spTree>
    <p:extLst>
      <p:ext uri="{BB962C8B-B14F-4D97-AF65-F5344CB8AC3E}">
        <p14:creationId xmlns:p14="http://schemas.microsoft.com/office/powerpoint/2010/main" val="6565043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8d4437c-a0a9-44a9-8879-96502e92d7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311241B93DFD4EB1D02E1C0B0F10AF" ma:contentTypeVersion="17" ma:contentTypeDescription="Een nieuw document maken." ma:contentTypeScope="" ma:versionID="5225c3aa8389a44ba30ad4074b2a23c1">
  <xsd:schema xmlns:xsd="http://www.w3.org/2001/XMLSchema" xmlns:xs="http://www.w3.org/2001/XMLSchema" xmlns:p="http://schemas.microsoft.com/office/2006/metadata/properties" xmlns:ns3="08d4437c-a0a9-44a9-8879-96502e92d71f" xmlns:ns4="7c011baa-6be4-40c1-bf9c-b6925d97cf29" targetNamespace="http://schemas.microsoft.com/office/2006/metadata/properties" ma:root="true" ma:fieldsID="422d3932b973526d0650c67ae0ff0c95" ns3:_="" ns4:_="">
    <xsd:import namespace="08d4437c-a0a9-44a9-8879-96502e92d71f"/>
    <xsd:import namespace="7c011baa-6be4-40c1-bf9c-b6925d97cf2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d4437c-a0a9-44a9-8879-96502e92d7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dexed="true" ma:internalName="MediaServiceLocation"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011baa-6be4-40c1-bf9c-b6925d97cf29"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SharingHintHash" ma:index="14"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E10C4-3B08-4CE8-BA5A-0F5037B88263}">
  <ds:schemaRefs>
    <ds:schemaRef ds:uri="http://schemas.microsoft.com/sharepoint/v3/contenttype/forms"/>
  </ds:schemaRefs>
</ds:datastoreItem>
</file>

<file path=customXml/itemProps2.xml><?xml version="1.0" encoding="utf-8"?>
<ds:datastoreItem xmlns:ds="http://schemas.openxmlformats.org/officeDocument/2006/customXml" ds:itemID="{A0F05F14-A751-4FB1-AD1D-6BD556C32D5A}">
  <ds:schemaRefs>
    <ds:schemaRef ds:uri="http://purl.org/dc/terms/"/>
    <ds:schemaRef ds:uri="http://purl.org/dc/elements/1.1/"/>
    <ds:schemaRef ds:uri="http://www.w3.org/XML/1998/namespace"/>
    <ds:schemaRef ds:uri="http://schemas.openxmlformats.org/package/2006/metadata/core-properties"/>
    <ds:schemaRef ds:uri="7c011baa-6be4-40c1-bf9c-b6925d97cf29"/>
    <ds:schemaRef ds:uri="http://schemas.microsoft.com/office/2006/documentManagement/types"/>
    <ds:schemaRef ds:uri="http://schemas.microsoft.com/office/2006/metadata/properties"/>
    <ds:schemaRef ds:uri="http://purl.org/dc/dcmitype/"/>
    <ds:schemaRef ds:uri="http://schemas.microsoft.com/office/infopath/2007/PartnerControls"/>
    <ds:schemaRef ds:uri="08d4437c-a0a9-44a9-8879-96502e92d71f"/>
  </ds:schemaRefs>
</ds:datastoreItem>
</file>

<file path=customXml/itemProps3.xml><?xml version="1.0" encoding="utf-8"?>
<ds:datastoreItem xmlns:ds="http://schemas.openxmlformats.org/officeDocument/2006/customXml" ds:itemID="{E6CC0B5C-9F61-441D-9A9D-AA7AC85973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d4437c-a0a9-44a9-8879-96502e92d71f"/>
    <ds:schemaRef ds:uri="7c011baa-6be4-40c1-bf9c-b6925d97cf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243</TotalTime>
  <Words>4963</Words>
  <Application>Microsoft Office PowerPoint</Application>
  <PresentationFormat>On-screen Show (16:9)</PresentationFormat>
  <Paragraphs>512</Paragraphs>
  <Slides>33</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Arial</vt:lpstr>
      <vt:lpstr>Arial Rounded MT Bold</vt:lpstr>
      <vt:lpstr>Office Theme</vt:lpstr>
      <vt:lpstr>PowerPoint Presentation</vt:lpstr>
      <vt:lpstr>Optimizing Power BI: Enhancing Performance Through Data Modeling</vt:lpstr>
      <vt:lpstr>Peter van den Bos</vt:lpstr>
      <vt:lpstr>Why is the Data Model Important?</vt:lpstr>
      <vt:lpstr>Example of Why the Data Model is Important.</vt:lpstr>
      <vt:lpstr>Example of Why the Data Model is Important.</vt:lpstr>
      <vt:lpstr>VertiPaq Compression</vt:lpstr>
      <vt:lpstr>Dictionary Encoding</vt:lpstr>
      <vt:lpstr>Run-Length Encoding (RLE)</vt:lpstr>
      <vt:lpstr>Value Encoding (Bit-Packing) </vt:lpstr>
      <vt:lpstr>Example of Why the Data Model is Important.</vt:lpstr>
      <vt:lpstr>Example of Why the Data Model is Important.</vt:lpstr>
      <vt:lpstr>Star Schema</vt:lpstr>
      <vt:lpstr>Snowflake-model</vt:lpstr>
      <vt:lpstr>What Does an Optimized Data Model Consist Of?</vt:lpstr>
      <vt:lpstr>Relationships and Keys</vt:lpstr>
      <vt:lpstr>Relationships and Filtering</vt:lpstr>
      <vt:lpstr>Example: Relationships and Filtering</vt:lpstr>
      <vt:lpstr>Multiple Fact Tables</vt:lpstr>
      <vt:lpstr>Ambiguity</vt:lpstr>
      <vt:lpstr>Example ambiguity</vt:lpstr>
      <vt:lpstr>Multiple date tables</vt:lpstr>
      <vt:lpstr>Example of multiple date tables</vt:lpstr>
      <vt:lpstr>Level of detail in the tables</vt:lpstr>
      <vt:lpstr>Many-to-many relationships</vt:lpstr>
      <vt:lpstr>Importance of the Star Schema for VertiPaq</vt:lpstr>
      <vt:lpstr>Importance of Choosing the Right Data Types</vt:lpstr>
      <vt:lpstr>Example Decimal number</vt:lpstr>
      <vt:lpstr>Example Fixed Decimal number</vt:lpstr>
      <vt:lpstr>Optimizing Data Loading for Compression</vt:lpstr>
      <vt:lpstr>Calculated Columns: Pros and Cons</vt:lpstr>
      <vt:lpstr>Best practices</vt:lpstr>
      <vt:lpstr>If you have questions or insights, please contact 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Marex Kris</dc:creator>
  <cp:lastModifiedBy>Peter van den Bos</cp:lastModifiedBy>
  <cp:revision>8</cp:revision>
  <dcterms:created xsi:type="dcterms:W3CDTF">2025-05-07T13:28:08Z</dcterms:created>
  <dcterms:modified xsi:type="dcterms:W3CDTF">2025-06-20T22:15:35Z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0x01010055311241B93DFD4EB1D02E1C0B0F10AF</vt:lpwstr>
  </property>
  <property fmtid="{D5CDD505-2E9C-101B-9397-08002B2CF9AE}" pid="3" name="MediaServiceImageTags">
    <vt:lpwstr/>
  </property>
</Properties>
</file>